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303" r:id="rId2"/>
    <p:sldId id="304" r:id="rId3"/>
    <p:sldId id="256" r:id="rId4"/>
    <p:sldId id="278" r:id="rId5"/>
    <p:sldId id="280" r:id="rId6"/>
    <p:sldId id="281" r:id="rId7"/>
    <p:sldId id="282" r:id="rId8"/>
    <p:sldId id="283" r:id="rId9"/>
    <p:sldId id="284" r:id="rId10"/>
    <p:sldId id="301"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2" r:id="rId26"/>
    <p:sldId id="30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7"/>
    <p:restoredTop sz="82585"/>
  </p:normalViewPr>
  <p:slideViewPr>
    <p:cSldViewPr snapToGrid="0" snapToObjects="1">
      <p:cViewPr varScale="1">
        <p:scale>
          <a:sx n="100" d="100"/>
          <a:sy n="100" d="100"/>
        </p:scale>
        <p:origin x="5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2021/9/14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I'm </a:t>
            </a:r>
            <a:r>
              <a:rPr kumimoji="1" lang="en-US" altLang="ja-JP" dirty="0" err="1"/>
              <a:t>Naohisa</a:t>
            </a:r>
            <a:r>
              <a:rPr kumimoji="1" lang="en-US" altLang="ja-JP" dirty="0"/>
              <a:t> Sakamoto from Kobe University, Japan. Today, I'm going to talk about smart in-situ visualization for large-scale numerical simulations aiming at efficient knowledge acquisition. Currently, I'm also a visiting researcher at RIKEN center for computational science. And this work has been done in collaboration with researchers and engineers in RIKEN R-CCS.</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dataset to be calculated for the </a:t>
            </a:r>
            <a:r>
              <a:rPr kumimoji="1" lang="en-US" altLang="ja-JP" dirty="0" err="1"/>
              <a:t>spatio</a:t>
            </a:r>
            <a:r>
              <a:rPr kumimoji="1" lang="en-US" altLang="ja-JP" dirty="0"/>
              <a:t>-temporal variations is time-varying volume dataset, and each volume is divided into several sub-volumes.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12</a:t>
            </a:fld>
            <a:endParaRPr kumimoji="1" lang="ja-JP" altLang="en-US"/>
          </a:p>
        </p:txBody>
      </p:sp>
    </p:spTree>
    <p:extLst>
      <p:ext uri="{BB962C8B-B14F-4D97-AF65-F5344CB8AC3E}">
        <p14:creationId xmlns:p14="http://schemas.microsoft.com/office/powerpoint/2010/main" val="93028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we estimate probability density function P that means the distribution function of the physical quantity S to be visualized for each sub-volume by using kernel density estimation (KDE).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13</a:t>
            </a:fld>
            <a:endParaRPr kumimoji="1" lang="ja-JP" altLang="en-US"/>
          </a:p>
        </p:txBody>
      </p:sp>
    </p:spTree>
    <p:extLst>
      <p:ext uri="{BB962C8B-B14F-4D97-AF65-F5344CB8AC3E}">
        <p14:creationId xmlns:p14="http://schemas.microsoft.com/office/powerpoint/2010/main" val="298454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measure the relative information divergence between the probability distribution functions PDFs of two sub-volumes separated at delta T time interval, Pt – delta T and Pt. In our method, we use </a:t>
            </a:r>
            <a:r>
              <a:rPr kumimoji="1" lang="en-US" altLang="ja-JP" dirty="0" err="1"/>
              <a:t>Kullback-Leibler</a:t>
            </a:r>
            <a:r>
              <a:rPr kumimoji="1" lang="en-US" altLang="ja-JP" dirty="0"/>
              <a:t> divergence to calculate the information divergence 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32971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then, since </a:t>
            </a:r>
            <a:r>
              <a:rPr kumimoji="1" lang="en" altLang="ja-JP" sz="1200" kern="1200" dirty="0">
                <a:solidFill>
                  <a:schemeClr val="tx1"/>
                </a:solidFill>
                <a:effectLst/>
                <a:latin typeface="+mn-lt"/>
                <a:ea typeface="+mn-ea"/>
                <a:cs typeface="+mn-cs"/>
              </a:rPr>
              <a:t>we are interested in the amount of variation in the entire volume data, the set of local </a:t>
            </a:r>
            <a:r>
              <a:rPr kumimoji="1" lang="en" altLang="ja-JP" sz="1200" kern="1200" dirty="0" err="1">
                <a:solidFill>
                  <a:schemeClr val="tx1"/>
                </a:solidFill>
                <a:effectLst/>
                <a:latin typeface="+mn-lt"/>
                <a:ea typeface="+mn-ea"/>
                <a:cs typeface="+mn-cs"/>
              </a:rPr>
              <a:t>Kullback-Leibler</a:t>
            </a:r>
            <a:r>
              <a:rPr kumimoji="1" lang="en" altLang="ja-JP" sz="1200" kern="1200" dirty="0">
                <a:solidFill>
                  <a:schemeClr val="tx1"/>
                </a:solidFill>
                <a:effectLst/>
                <a:latin typeface="+mn-lt"/>
                <a:ea typeface="+mn-ea"/>
                <a:cs typeface="+mn-cs"/>
              </a:rPr>
              <a:t> divergence values calculated at each of the </a:t>
            </a:r>
            <a:r>
              <a:rPr kumimoji="1" lang="en" altLang="ja-JP" sz="1200" kern="1200" dirty="0" err="1">
                <a:solidFill>
                  <a:schemeClr val="tx1"/>
                </a:solidFill>
                <a:effectLst/>
                <a:latin typeface="+mn-lt"/>
                <a:ea typeface="+mn-ea"/>
                <a:cs typeface="+mn-cs"/>
              </a:rPr>
              <a:t>subvolumes</a:t>
            </a:r>
            <a:r>
              <a:rPr kumimoji="1" lang="en" altLang="ja-JP" sz="1200" kern="1200" dirty="0">
                <a:solidFill>
                  <a:schemeClr val="tx1"/>
                </a:solidFill>
                <a:effectLst/>
                <a:latin typeface="+mn-lt"/>
                <a:ea typeface="+mn-ea"/>
                <a:cs typeface="+mn-cs"/>
              </a:rPr>
              <a:t> are gathered, and the largest value is used as the amount of variation (Dt ), at the timestep t</a:t>
            </a:r>
            <a:r>
              <a:rPr kumimoji="1" lang="en-US" altLang="ja-JP" sz="1200" kern="1200" dirty="0">
                <a:solidFill>
                  <a:schemeClr val="tx1"/>
                </a:solidFill>
                <a:effectLst/>
                <a:latin typeface="+mn-lt"/>
                <a:ea typeface="+mn-ea"/>
                <a:cs typeface="+mn-cs"/>
              </a:rPr>
              <a:t>.</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1064698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the second process of our method, adaptive time sampling.</a:t>
            </a:r>
          </a:p>
          <a:p>
            <a:endParaRPr kumimoji="1" lang="en-US" altLang="ja-JP" dirty="0"/>
          </a:p>
          <a:p>
            <a:r>
              <a:rPr kumimoji="1" lang="en-US" altLang="ja-JP" dirty="0"/>
              <a:t>First, we define three time-values, simulation time, visualization time, and validation time.</a:t>
            </a:r>
          </a:p>
          <a:p>
            <a:endParaRPr kumimoji="1" lang="en-US" altLang="ja-JP" dirty="0"/>
          </a:p>
          <a:p>
            <a:r>
              <a:rPr kumimoji="1" lang="en-US" altLang="ja-JP" dirty="0"/>
              <a:t>The simulation time t can be defined by like this with time interval delta t, and visualization time t prime is like this. Delta t prime means time interval for the visualization process, and l is a timestep interval for delta t. This visualization time is a candidate time for visualization process. Last one is validation time capital T can be defined by using delta capital T. This capital L means a timestep interval for delta t prime.</a:t>
            </a:r>
          </a:p>
          <a:p>
            <a:endParaRPr kumimoji="1" lang="en-US" altLang="ja-JP" dirty="0"/>
          </a:p>
          <a:p>
            <a:r>
              <a:rPr kumimoji="1" lang="en-US" altLang="ja-JP" dirty="0"/>
              <a:t>Then, this graph shows the changes of the divergence. In our method, by giving a threshold value </a:t>
            </a:r>
            <a:r>
              <a:rPr kumimoji="1" lang="en-US" altLang="ja-JP" dirty="0" err="1"/>
              <a:t>Dthr</a:t>
            </a:r>
            <a:r>
              <a:rPr kumimoji="1" lang="en-US" altLang="ja-JP" dirty="0"/>
              <a:t> for the divergence, we divide the region into three sub-regions, A, B, and C.</a:t>
            </a:r>
            <a:br>
              <a:rPr kumimoji="1" lang="en-US" altLang="ja-JP" dirty="0"/>
            </a:br>
            <a:r>
              <a:rPr kumimoji="1" lang="en-US" altLang="ja-JP" dirty="0"/>
              <a:t>The region A is a region with low variation of the divergence, B is high variation region, and C is a region with variation changing from high to low.</a:t>
            </a:r>
            <a:br>
              <a:rPr kumimoji="1" lang="en-US" altLang="ja-JP" dirty="0"/>
            </a:b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1786813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our method, a set of data to be visualized within the validation time region is cached, and then actually visualized according to the region patterns.</a:t>
            </a:r>
          </a:p>
          <a:p>
            <a:endParaRPr kumimoji="1" lang="en-US" altLang="ja-JP" dirty="0"/>
          </a:p>
          <a:p>
            <a:r>
              <a:rPr kumimoji="1" lang="en-US" altLang="ja-JP" dirty="0"/>
              <a:t>And, in order to visualize the data smoothly between region patterns, we update the visualization interval with a granularity adjustment parameter R for low variation region.</a:t>
            </a:r>
          </a:p>
          <a:p>
            <a:r>
              <a:rPr kumimoji="1" lang="en-US" altLang="ja-JP" dirty="0"/>
              <a:t>This parameter R produce the fine time sampling when it's set to 1, and coarser sampling as it's increased.</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64145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the settings of granularity for each pattern.</a:t>
            </a:r>
          </a:p>
          <a:p>
            <a:endParaRPr kumimoji="1" lang="en-US" altLang="ja-JP" dirty="0"/>
          </a:p>
          <a:p>
            <a:r>
              <a:rPr kumimoji="1" lang="en-US" altLang="ja-JP" dirty="0"/>
              <a:t>The pattern A is a coarse sampling region. In this region, we use the specified granularity R.</a:t>
            </a:r>
          </a:p>
          <a:p>
            <a:r>
              <a:rPr kumimoji="1" lang="en-US" altLang="ja-JP" dirty="0"/>
              <a:t>The pattern B is a fine sampling region, and we use the R of 1 for this region.</a:t>
            </a:r>
          </a:p>
          <a:p>
            <a:r>
              <a:rPr kumimoji="1" lang="en-US" altLang="ja-JP" dirty="0"/>
              <a:t>For the pattern C, we use the R of 1 in the first half and the specified R in the other half.</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319359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we show experimental results.</a:t>
            </a:r>
          </a:p>
          <a:p>
            <a:endParaRPr kumimoji="1" lang="en-US" altLang="ja-JP" dirty="0"/>
          </a:p>
          <a:p>
            <a:r>
              <a:rPr kumimoji="1" lang="en-US" altLang="ja-JP" dirty="0"/>
              <a:t>In order to confirm the effectiveness of our proposed method, we apply to the numerical simulation of sibilant fricatives.</a:t>
            </a:r>
          </a:p>
          <a:p>
            <a:r>
              <a:rPr kumimoji="1" lang="en-US" altLang="ja-JP" dirty="0"/>
              <a:t>This simulation solver is implemented based on </a:t>
            </a:r>
            <a:r>
              <a:rPr kumimoji="1" lang="en-US" altLang="ja-JP" dirty="0" err="1"/>
              <a:t>OpenFOAM</a:t>
            </a:r>
            <a:r>
              <a:rPr kumimoji="1" lang="en-US" altLang="ja-JP" dirty="0"/>
              <a:t>, and generate hexahedral unstructured volumes divided into 48 sub-volumes with 20,000 timesteps.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1378455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For the evaluations, we use a cloud computing system for the K computer, not </a:t>
            </a:r>
            <a:r>
              <a:rPr kumimoji="1" lang="en-US" altLang="ja-JP" dirty="0" err="1"/>
              <a:t>Fugaku</a:t>
            </a:r>
            <a:r>
              <a:rPr kumimoji="1" lang="en-US" altLang="ja-JP" dirty="0"/>
              <a:t>. We are currently setting up in-situ system on the </a:t>
            </a:r>
            <a:r>
              <a:rPr kumimoji="1" lang="en-US" altLang="ja-JP" dirty="0" err="1"/>
              <a:t>Fugaku</a:t>
            </a:r>
            <a:r>
              <a:rPr kumimoji="1" lang="en-US" altLang="ja-JP" dirty="0"/>
              <a:t> system and it's almost fine, but the experimental results were not available in time for this talk. Sorry.</a:t>
            </a:r>
          </a:p>
          <a:p>
            <a:endParaRPr kumimoji="1" lang="en-US" altLang="ja-JP" dirty="0"/>
          </a:p>
          <a:p>
            <a:r>
              <a:rPr kumimoji="1" lang="en-US" altLang="ja-JP" dirty="0"/>
              <a:t>Software used for system implementation of our proposed method is here. Some of them are opened at </a:t>
            </a:r>
            <a:r>
              <a:rPr kumimoji="1" lang="en-US" altLang="ja-JP" dirty="0" err="1"/>
              <a:t>github</a:t>
            </a:r>
            <a:r>
              <a:rPr kumimoji="1" lang="en-US" altLang="ja-JP" dirty="0"/>
              <a:t>.</a:t>
            </a:r>
          </a:p>
          <a:p>
            <a:r>
              <a:rPr kumimoji="1" lang="en-US" altLang="ja-JP" dirty="0"/>
              <a:t>The source code of the proposed method will also be available on </a:t>
            </a:r>
            <a:r>
              <a:rPr kumimoji="1" lang="en-US" altLang="ja-JP" dirty="0" err="1"/>
              <a:t>github</a:t>
            </a:r>
            <a:r>
              <a:rPr kumimoji="1" lang="en-US" altLang="ja-JP" dirty="0"/>
              <a:t>, but it is currently set to private repository.</a:t>
            </a:r>
          </a:p>
          <a:p>
            <a:r>
              <a:rPr kumimoji="1" lang="en-US" altLang="ja-JP" dirty="0"/>
              <a:t>We now plan to release it to the public as a simple framework for in-situ processing after evaluation on the </a:t>
            </a:r>
            <a:r>
              <a:rPr kumimoji="1" lang="en-US" altLang="ja-JP" dirty="0" err="1"/>
              <a:t>Fugaku</a:t>
            </a:r>
            <a:r>
              <a:rPr kumimoji="1" lang="en-US" altLang="ja-JP" dirty="0"/>
              <a:t> system.</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1197826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experimental result. This graph shows the changes of KD divergence for the simulation results.</a:t>
            </a:r>
          </a:p>
          <a:p>
            <a:r>
              <a:rPr kumimoji="1" lang="en-US" altLang="ja-JP" dirty="0"/>
              <a:t>These are input parameters used for this experiment.</a:t>
            </a:r>
          </a:p>
          <a:p>
            <a:endParaRPr kumimoji="1" lang="en-US" altLang="ja-JP" dirty="0"/>
          </a:p>
          <a:p>
            <a:r>
              <a:rPr kumimoji="1" lang="en-US" altLang="ja-JP" dirty="0"/>
              <a:t>The results show that the state changes are relatively low in the first half of the time domain, and the changes are high in the second half of the time domain.</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224762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would like to briefly introduce background of our work. I think you already know, at the RIKEN Center for Computational Science (R-CCS), the K computer was decommissioned in August 2019 (two thousand nineteen) after several years of continuous service operation, and the </a:t>
            </a:r>
            <a:r>
              <a:rPr kumimoji="1" lang="en-US" altLang="ja-JP" dirty="0" err="1"/>
              <a:t>Fugaku</a:t>
            </a:r>
            <a:r>
              <a:rPr kumimoji="1" lang="en-US" altLang="ja-JP" dirty="0"/>
              <a:t> supercomputer began to be used for shared use in March 2020 (two thousand twenty). The </a:t>
            </a:r>
            <a:r>
              <a:rPr kumimoji="1" lang="en-US" altLang="ja-JP" dirty="0" err="1"/>
              <a:t>fugaku</a:t>
            </a:r>
            <a:r>
              <a:rPr kumimoji="1" lang="en-US" altLang="ja-JP" dirty="0"/>
              <a:t> system is consist of more than 150,000 (one hundred fifty thousand) processing nodes and its peak performance is 537 (five hundred thirty-seven) </a:t>
            </a:r>
            <a:r>
              <a:rPr kumimoji="1" lang="en-US" altLang="ja-JP" dirty="0" err="1"/>
              <a:t>PetaFLOPS</a:t>
            </a:r>
            <a:r>
              <a:rPr kumimoji="1" lang="en-US" altLang="ja-JP" dirty="0"/>
              <a:t>.</a:t>
            </a:r>
            <a:br>
              <a:rPr kumimoji="1" lang="en-US" altLang="ja-JP" dirty="0"/>
            </a:br>
            <a:br>
              <a:rPr kumimoji="1" lang="en-US" altLang="ja-JP" dirty="0"/>
            </a:br>
            <a:r>
              <a:rPr kumimoji="1" lang="en-US" altLang="ja-JP" dirty="0"/>
              <a:t>And it was awarded first place on the TOP500 (five hundred) list - the best-known supercomputing benchmark, as well as HPCG, a measure of supercomputer performance on real-world applications, and HPL-AI, which ranks computers on artificial intelligence related tasks, and Graph500 (five hundred), which gauges a computer's ability to handle data-intensive loads.</a:t>
            </a:r>
          </a:p>
          <a:p>
            <a:endParaRPr kumimoji="1" lang="en-US" altLang="ja-JP" dirty="0"/>
          </a:p>
          <a:p>
            <a:r>
              <a:rPr kumimoji="1" lang="en-US" altLang="ja-JP" dirty="0"/>
              <a:t>Numerical simulations run on such state-of-the-art HPC system become more detailed and complicated, and as a result, its outputs have a much higher </a:t>
            </a:r>
            <a:r>
              <a:rPr kumimoji="1" lang="en-US" altLang="ja-JP" dirty="0" err="1"/>
              <a:t>spatio</a:t>
            </a:r>
            <a:r>
              <a:rPr kumimoji="1" lang="en-US" altLang="ja-JP" dirty="0"/>
              <a:t>-temporal resolution. (CLICK). So, it makes the visualization and analysis tasks even more challenging.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2820541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table shows the number of generated visualization images using our method and its reduction rate, when using R as being 5 and 10.</a:t>
            </a:r>
          </a:p>
          <a:p>
            <a:r>
              <a:rPr kumimoji="1" lang="en-US" altLang="ja-JP" dirty="0" err="1"/>
              <a:t>Dthr</a:t>
            </a:r>
            <a:r>
              <a:rPr kumimoji="1" lang="en-US" altLang="ja-JP" dirty="0"/>
              <a:t> is threshold for the KL divergence, the result for the </a:t>
            </a:r>
            <a:r>
              <a:rPr kumimoji="1" lang="en-US" altLang="ja-JP" dirty="0" err="1"/>
              <a:t>Dthr</a:t>
            </a:r>
            <a:r>
              <a:rPr kumimoji="1" lang="en-US" altLang="ja-JP" dirty="0"/>
              <a:t> of 0 represent a result without our method.</a:t>
            </a:r>
          </a:p>
          <a:p>
            <a:endParaRPr kumimoji="1" lang="en-US" altLang="ja-JP" dirty="0"/>
          </a:p>
          <a:p>
            <a:r>
              <a:rPr kumimoji="1" lang="en" altLang="ja-JP" dirty="0"/>
              <a:t>From this result, it can be confirmed that the image reduction rate increases as </a:t>
            </a:r>
            <a:r>
              <a:rPr kumimoji="1" lang="en" altLang="ja-JP" dirty="0" err="1"/>
              <a:t>Dthr</a:t>
            </a:r>
            <a:r>
              <a:rPr kumimoji="1" lang="en" altLang="ja-JP" dirty="0"/>
              <a:t> is increased, and when </a:t>
            </a:r>
            <a:r>
              <a:rPr kumimoji="1" lang="en" altLang="ja-JP" dirty="0" err="1"/>
              <a:t>Dthr</a:t>
            </a:r>
            <a:r>
              <a:rPr kumimoji="1" lang="en" altLang="ja-JP" dirty="0"/>
              <a:t> is 0.05, the number of images is reduced by approximately 50%.</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3902879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show the resulting movies created with and without our proposed in-situ visualization method.</a:t>
            </a:r>
          </a:p>
          <a:p>
            <a:endParaRPr kumimoji="1" lang="en-US" altLang="ja-JP" dirty="0"/>
          </a:p>
          <a:p>
            <a:r>
              <a:rPr kumimoji="1" lang="en-US" altLang="ja-JP" dirty="0"/>
              <a:t>Left one is an original rendering movie created by using images at all of the simulation timesteps.</a:t>
            </a:r>
          </a:p>
          <a:p>
            <a:endParaRPr kumimoji="1" lang="en-US" altLang="ja-JP" dirty="0"/>
          </a:p>
          <a:p>
            <a:r>
              <a:rPr kumimoji="1" lang="en-US" altLang="ja-JP" dirty="0"/>
              <a:t>Middle one and right one are rendering movies generated by using our proposed method.</a:t>
            </a:r>
          </a:p>
          <a:p>
            <a:r>
              <a:rPr kumimoji="1" lang="en-US" altLang="ja-JP" dirty="0"/>
              <a:t>Although both movies are created by using approximately half of the original images, they look almost identical to the original movie.</a:t>
            </a:r>
          </a:p>
          <a:p>
            <a:endParaRPr kumimoji="1" lang="en-US" altLang="ja-JP" dirty="0"/>
          </a:p>
          <a:p>
            <a:r>
              <a:rPr kumimoji="1" lang="en-US" altLang="ja-JP" dirty="0"/>
              <a:t>We also received feedbacks from the domain specialists that we can confirm the significant phenomenon of the state changes occurred in the second half of the simulation results on the movies.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285894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Conclusion. I would like to conclude our talk here.</a:t>
            </a:r>
          </a:p>
          <a:p>
            <a:endParaRPr kumimoji="1" lang="en-US" altLang="ja-JP" dirty="0"/>
          </a:p>
          <a:p>
            <a:r>
              <a:rPr kumimoji="1" lang="en-US" altLang="ja-JP" dirty="0"/>
              <a:t>In this talk, first, I introduced our previous methods for large data visualization on HPC systems. And then, I explained about smart in-situ visualization focusing on time-to-discover not only time-to-solution/rendering.</a:t>
            </a:r>
          </a:p>
          <a:p>
            <a:r>
              <a:rPr kumimoji="1" lang="en-US" altLang="ja-JP" dirty="0"/>
              <a:t>In particularly, I gave a detailed explanation of adaptive timestep selection method for smart in-situ visualization.</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279772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future work, we have a plan to develop a technique for optimal parameter estimation for the time intervals used in our adaptive method, and also to tune and evaluate our in-situ framework on </a:t>
            </a:r>
            <a:r>
              <a:rPr kumimoji="1" lang="en-US" altLang="ja-JP" dirty="0" err="1"/>
              <a:t>Fugaku</a:t>
            </a:r>
            <a:r>
              <a:rPr kumimoji="1" lang="en-US" altLang="ja-JP" dirty="0"/>
              <a:t> and other HPC systems.</a:t>
            </a:r>
          </a:p>
          <a:p>
            <a:endParaRPr kumimoji="1" lang="en-US" altLang="ja-JP" dirty="0"/>
          </a:p>
          <a:p>
            <a:r>
              <a:rPr kumimoji="1" lang="en-US" altLang="ja-JP" dirty="0"/>
              <a:t>And now, we are also investigating an adaptive viewpoint selection technique without missing significant physical phenomenon from the detailed simulation results.</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25</a:t>
            </a:fld>
            <a:endParaRPr kumimoji="1" lang="ja-JP" altLang="en-US"/>
          </a:p>
        </p:txBody>
      </p:sp>
    </p:spTree>
    <p:extLst>
      <p:ext uri="{BB962C8B-B14F-4D97-AF65-F5344CB8AC3E}">
        <p14:creationId xmlns:p14="http://schemas.microsoft.com/office/powerpoint/2010/main" val="1342324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the end, I would like to thank all funding agency and collaborators.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26</a:t>
            </a:fld>
            <a:endParaRPr kumimoji="1" lang="ja-JP" altLang="en-US"/>
          </a:p>
        </p:txBody>
      </p:sp>
    </p:spTree>
    <p:extLst>
      <p:ext uri="{BB962C8B-B14F-4D97-AF65-F5344CB8AC3E}">
        <p14:creationId xmlns:p14="http://schemas.microsoft.com/office/powerpoint/2010/main" val="198284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cope with such situations in the area of high-performance computing, there are great expectations for in-situ visualization, which is a technique to visualize simulation data as it is generated.</a:t>
            </a:r>
          </a:p>
          <a:p>
            <a:endParaRPr kumimoji="1" lang="en-US" altLang="ja-JP" dirty="0"/>
          </a:p>
          <a:p>
            <a:r>
              <a:rPr kumimoji="1" lang="en-US" altLang="ja-JP" dirty="0"/>
              <a:t>Classical visualization approach, which called as post-hoc visualization, transfers the simulation data to the visualization PC with GPUs, and then render it interactively with GPU acceleration techniques. However, in this approach, (CLICK) data I/O for the simulation data is very expensive, and this data bottleneck makes visualization practically impossible for HPC-scale dataset.</a:t>
            </a:r>
          </a:p>
          <a:p>
            <a:endParaRPr kumimoji="1" lang="en-US" altLang="ja-JP" dirty="0"/>
          </a:p>
          <a:p>
            <a:r>
              <a:rPr kumimoji="1" lang="en-US" altLang="ja-JP" dirty="0"/>
              <a:t>In contrast, (CLICK) In-situ visualization approach, which renders data as it is being generated from simulation on HPC environment, can avoid data I/O, and is widely regarded its necessity in the area of high-performance computing.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145740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In our group, we have been working with large data visualization since the K computer operational period, targeting large-scale simulation results.</a:t>
            </a:r>
            <a:r>
              <a:rPr lang="ja-JP" altLang="ja-JP">
                <a:effectLst/>
              </a:rPr>
              <a:t> </a:t>
            </a:r>
            <a:br>
              <a:rPr lang="en-US" altLang="ja-JP" dirty="0">
                <a:effectLst/>
              </a:rPr>
            </a:br>
            <a:endParaRPr lang="en-US" altLang="ja-JP" dirty="0">
              <a:effectLst/>
            </a:endParaRPr>
          </a:p>
          <a:p>
            <a:r>
              <a:rPr lang="en-US" altLang="ja-JP" dirty="0">
                <a:effectLst/>
              </a:rPr>
              <a:t>What we are introducing here is a parallel rendering method for large-scale distributed volume dataset generated from HPC systems. In common volume rendering, visibility ordering is required during rendering process, and can cause performance degradation when rendering large-scale data. Especially, in the case of large-scale unstructured volume in distributed computing environment, it causes not only performance degradation but also significant rendering artifacts.</a:t>
            </a:r>
          </a:p>
          <a:p>
            <a:endParaRPr kumimoji="1" lang="en-US" altLang="ja-JP" dirty="0">
              <a:effectLst/>
            </a:endParaRPr>
          </a:p>
          <a:p>
            <a:r>
              <a:rPr kumimoji="1" lang="en-US" altLang="ja-JP" dirty="0">
                <a:effectLst/>
              </a:rPr>
              <a:t>We have developed an order-independent parallel rendering method that eliminates the visibility ordering by using a probabilistic approach, and have achieved efficient rendering for large-scale unstructured volume dataset.</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38100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we also have proposed a method to realize interactive data exploration for in-situ visualization.</a:t>
            </a:r>
          </a:p>
          <a:p>
            <a:endParaRPr kumimoji="1" lang="en-US" altLang="ja-JP" dirty="0"/>
          </a:p>
          <a:p>
            <a:r>
              <a:rPr kumimoji="1" lang="en-US" altLang="ja-JP" dirty="0"/>
              <a:t>In general, in in-situ visualization, since the images not volume dataset are generated as an output from the system, the camera position and direction cannot be changed after execution, and exploratory operations based on the rendering image results have been constrained.</a:t>
            </a:r>
          </a:p>
          <a:p>
            <a:endParaRPr kumimoji="1" lang="en-US" altLang="ja-JP" dirty="0"/>
          </a:p>
          <a:p>
            <a:r>
              <a:rPr kumimoji="1" lang="en-US" altLang="ja-JP" dirty="0"/>
              <a:t>In the method presented here, a large number of cameras are placed in the visualization space and rendered the scene as omni-direction images, which enable free walk-through data exploration in </a:t>
            </a:r>
            <a:r>
              <a:rPr kumimoji="1" lang="en-US" altLang="ja-JP" dirty="0" err="1"/>
              <a:t>spatio</a:t>
            </a:r>
            <a:r>
              <a:rPr kumimoji="1" lang="en-US" altLang="ja-JP" dirty="0"/>
              <a:t>-temporal space by interactively and freely manipulating the viewpoint after in-situ processing.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264941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to our methods, various other techniques and frameworks for in-situ visualization have been proposed to realize efficient visualization for large-scale numerical simulations on HPC environments, and to significantly reduce the time from simulation to visualization.</a:t>
            </a:r>
          </a:p>
          <a:p>
            <a:endParaRPr kumimoji="1" lang="en-US" altLang="ja-JP" dirty="0"/>
          </a:p>
          <a:p>
            <a:r>
              <a:rPr kumimoji="1" lang="en-US" altLang="ja-JP" dirty="0"/>
              <a:t>However, since most of these in-situ approaches require pre-defined visualization parameters before system execution and are executed as batch-job system, a large amount of image dataset or movie files is generated after the processing is completed.</a:t>
            </a:r>
          </a:p>
          <a:p>
            <a:endParaRPr kumimoji="1" lang="en-US" altLang="ja-JP" dirty="0"/>
          </a:p>
          <a:p>
            <a:r>
              <a:rPr kumimoji="1" lang="en-US" altLang="ja-JP" dirty="0"/>
              <a:t>(CLICK)</a:t>
            </a:r>
          </a:p>
          <a:p>
            <a:endParaRPr kumimoji="1" lang="en-US" altLang="ja-JP" dirty="0"/>
          </a:p>
          <a:p>
            <a:r>
              <a:rPr kumimoji="1" lang="en-US" altLang="ja-JP" dirty="0"/>
              <a:t>As a result, there is a new situation (CLICK) in which it is difficult to gain insight into the data and facilitate its understanding.</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8</a:t>
            </a:fld>
            <a:endParaRPr kumimoji="1" lang="ja-JP" altLang="en-US"/>
          </a:p>
        </p:txBody>
      </p:sp>
    </p:spTree>
    <p:extLst>
      <p:ext uri="{BB962C8B-B14F-4D97-AF65-F5344CB8AC3E}">
        <p14:creationId xmlns:p14="http://schemas.microsoft.com/office/powerpoint/2010/main" val="301113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To overcome these problems, in our group, we are now trying to develop a smart in-situ visualization focusing on not only the rendering performance and data exploration but to reduce the time-to-discover to obtain scientific knowledge from the numerical simulation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Currently, we are now focusing on a technique to identify </a:t>
            </a:r>
            <a:r>
              <a:rPr lang="en" altLang="ja-JP" dirty="0"/>
              <a:t>the </a:t>
            </a:r>
            <a:r>
              <a:rPr lang="en" altLang="ja-JP" dirty="0" err="1"/>
              <a:t>spatio</a:t>
            </a:r>
            <a:r>
              <a:rPr lang="en" altLang="ja-JP" dirty="0"/>
              <a:t>-temporal region to be visualized by automatically evaluating the state changes for the simulation dataset to be calculated.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(CLICK) And we are </a:t>
            </a:r>
            <a:r>
              <a:rPr kumimoji="1" lang="en" altLang="ja-JP" dirty="0"/>
              <a:t>developing adaptive sampling methods for in-situ visualization using time and space as evaluation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In this talk, I will introduce adaptive time (CLICK) sampling method for smart in-situ visualization.</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9</a:t>
            </a:fld>
            <a:endParaRPr kumimoji="1" lang="ja-JP" altLang="en-US"/>
          </a:p>
        </p:txBody>
      </p:sp>
    </p:spTree>
    <p:extLst>
      <p:ext uri="{BB962C8B-B14F-4D97-AF65-F5344CB8AC3E}">
        <p14:creationId xmlns:p14="http://schemas.microsoft.com/office/powerpoint/2010/main" val="53120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is a technique based on the amount of changes of physical quantities between the simulation timesteps, and, by using our technique, it's very helpful for the data I/O and visualization cost savings, and then it might be easy to find the important features related to the correct understanding of the underlying physical phenomena.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10</a:t>
            </a:fld>
            <a:endParaRPr kumimoji="1" lang="ja-JP" altLang="en-US"/>
          </a:p>
        </p:txBody>
      </p:sp>
    </p:spTree>
    <p:extLst>
      <p:ext uri="{BB962C8B-B14F-4D97-AF65-F5344CB8AC3E}">
        <p14:creationId xmlns:p14="http://schemas.microsoft.com/office/powerpoint/2010/main" val="2089401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technique is composed of mainly two processes. One is a process to calculate </a:t>
            </a:r>
            <a:r>
              <a:rPr kumimoji="1" lang="en-US" altLang="ja-JP" dirty="0" err="1"/>
              <a:t>spatio</a:t>
            </a:r>
            <a:r>
              <a:rPr kumimoji="1" lang="en-US" altLang="ja-JP" dirty="0"/>
              <a:t>-temporal variations between volumes. Second one is adaptive timestep sampling to find the important temporal regions need to be visualized.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11</a:t>
            </a:fld>
            <a:endParaRPr kumimoji="1" lang="ja-JP" altLang="en-US"/>
          </a:p>
        </p:txBody>
      </p:sp>
    </p:spTree>
    <p:extLst>
      <p:ext uri="{BB962C8B-B14F-4D97-AF65-F5344CB8AC3E}">
        <p14:creationId xmlns:p14="http://schemas.microsoft.com/office/powerpoint/2010/main" val="141700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2021/9/14</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5.mp4"/><Relationship Id="rId7"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36.png"/><Relationship Id="rId5" Type="http://schemas.microsoft.com/office/2007/relationships/media" Target="../media/media6.mp4"/><Relationship Id="rId10" Type="http://schemas.openxmlformats.org/officeDocument/2006/relationships/image" Target="../media/image35.png"/><Relationship Id="rId4" Type="http://schemas.openxmlformats.org/officeDocument/2006/relationships/video" Target="../media/media5.mp4"/><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8.tif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tiff"/><Relationship Id="rId5" Type="http://schemas.openxmlformats.org/officeDocument/2006/relationships/image" Target="../media/image9.png"/><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16133-86A0-DB4E-8583-2B47FF9F7FC2}"/>
              </a:ext>
            </a:extLst>
          </p:cNvPr>
          <p:cNvSpPr>
            <a:spLocks noGrp="1"/>
          </p:cNvSpPr>
          <p:nvPr>
            <p:ph type="ctrTitle"/>
          </p:nvPr>
        </p:nvSpPr>
        <p:spPr>
          <a:xfrm>
            <a:off x="0" y="1122363"/>
            <a:ext cx="12192000" cy="2387600"/>
          </a:xfrm>
        </p:spPr>
        <p:txBody>
          <a:bodyPr>
            <a:normAutofit/>
          </a:bodyPr>
          <a:lstStyle/>
          <a:p>
            <a:r>
              <a:rPr lang="ja-JP" altLang="en-US" sz="4800"/>
              <a:t>効率的な知見獲得を目指した</a:t>
            </a:r>
            <a:br>
              <a:rPr lang="en-US" altLang="ja-JP" sz="4800" dirty="0"/>
            </a:br>
            <a:r>
              <a:rPr lang="ja-JP" altLang="en-US" sz="4800"/>
              <a:t>大規模数値計算向けスマート</a:t>
            </a:r>
            <a:r>
              <a:rPr lang="en" altLang="ja-JP" sz="4800" dirty="0"/>
              <a:t>In-situ</a:t>
            </a:r>
            <a:r>
              <a:rPr lang="ja-JP" altLang="en-US" sz="4800"/>
              <a:t>可視化</a:t>
            </a:r>
            <a:endParaRPr kumimoji="1" lang="ja-JP" altLang="en-US" sz="4800"/>
          </a:p>
        </p:txBody>
      </p:sp>
      <p:sp>
        <p:nvSpPr>
          <p:cNvPr id="3" name="字幕 2">
            <a:extLst>
              <a:ext uri="{FF2B5EF4-FFF2-40B4-BE49-F238E27FC236}">
                <a16:creationId xmlns:a16="http://schemas.microsoft.com/office/drawing/2014/main" id="{2AA2092F-24D8-9F41-B2EE-CF87E8063056}"/>
              </a:ext>
            </a:extLst>
          </p:cNvPr>
          <p:cNvSpPr>
            <a:spLocks noGrp="1"/>
          </p:cNvSpPr>
          <p:nvPr>
            <p:ph type="subTitle" idx="1"/>
          </p:nvPr>
        </p:nvSpPr>
        <p:spPr>
          <a:xfrm>
            <a:off x="0" y="4554538"/>
            <a:ext cx="12192000" cy="2163762"/>
          </a:xfrm>
        </p:spPr>
        <p:txBody>
          <a:bodyPr>
            <a:normAutofit lnSpcReduction="10000"/>
          </a:bodyPr>
          <a:lstStyle/>
          <a:p>
            <a:r>
              <a:rPr lang="ja-JP" altLang="en-US" sz="3200" b="1"/>
              <a:t>坂本</a:t>
            </a:r>
            <a:r>
              <a:rPr lang="en-US" altLang="ja-JP" sz="3200" b="1" dirty="0"/>
              <a:t> </a:t>
            </a:r>
            <a:r>
              <a:rPr lang="ja-JP" altLang="en-US" sz="3200" b="1"/>
              <a:t>尚久</a:t>
            </a:r>
            <a:endParaRPr lang="en-US" altLang="ja-JP" sz="3200" b="1" dirty="0"/>
          </a:p>
          <a:p>
            <a:r>
              <a:rPr lang="ja-JP" altLang="en-US"/>
              <a:t>神戸大学大学院・システム情報学研究科</a:t>
            </a:r>
            <a:br>
              <a:rPr lang="en-US" altLang="ja-JP" dirty="0"/>
            </a:br>
            <a:r>
              <a:rPr lang="ja-JP" altLang="en-US"/>
              <a:t>理化学研究所・計算科学研究センター（客員研究員）</a:t>
            </a:r>
            <a:endParaRPr lang="en-US" altLang="ja-JP" dirty="0"/>
          </a:p>
          <a:p>
            <a:endParaRPr kumimoji="1" lang="en-US" altLang="ja-JP" dirty="0"/>
          </a:p>
          <a:p>
            <a:r>
              <a:rPr lang="ja-JP" altLang="en-US" sz="1600">
                <a:solidFill>
                  <a:schemeClr val="bg1">
                    <a:lumMod val="50000"/>
                  </a:schemeClr>
                </a:solidFill>
              </a:rPr>
              <a:t>プラズマシミュレータシンポジウム</a:t>
            </a:r>
            <a:r>
              <a:rPr lang="en-US" altLang="ja-JP" sz="1600" dirty="0">
                <a:solidFill>
                  <a:schemeClr val="bg1">
                    <a:lumMod val="50000"/>
                  </a:schemeClr>
                </a:solidFill>
              </a:rPr>
              <a:t>2021</a:t>
            </a:r>
            <a:br>
              <a:rPr lang="en-US" altLang="ja-JP" sz="1600" dirty="0">
                <a:solidFill>
                  <a:schemeClr val="bg1">
                    <a:lumMod val="50000"/>
                  </a:schemeClr>
                </a:solidFill>
              </a:rPr>
            </a:br>
            <a:r>
              <a:rPr kumimoji="1" lang="en-US" altLang="ja-JP" sz="1600" dirty="0">
                <a:solidFill>
                  <a:schemeClr val="bg1">
                    <a:lumMod val="50000"/>
                  </a:schemeClr>
                </a:solidFill>
              </a:rPr>
              <a:t>2021</a:t>
            </a:r>
            <a:r>
              <a:rPr kumimoji="1" lang="ja-JP" altLang="en-US" sz="1600">
                <a:solidFill>
                  <a:schemeClr val="bg1">
                    <a:lumMod val="50000"/>
                  </a:schemeClr>
                </a:solidFill>
              </a:rPr>
              <a:t>年</a:t>
            </a:r>
            <a:r>
              <a:rPr kumimoji="1" lang="en-US" altLang="ja-JP" sz="1600" dirty="0">
                <a:solidFill>
                  <a:schemeClr val="bg1">
                    <a:lumMod val="50000"/>
                  </a:schemeClr>
                </a:solidFill>
              </a:rPr>
              <a:t>09</a:t>
            </a:r>
            <a:r>
              <a:rPr kumimoji="1" lang="ja-JP" altLang="en-US" sz="1600">
                <a:solidFill>
                  <a:schemeClr val="bg1">
                    <a:lumMod val="50000"/>
                  </a:schemeClr>
                </a:solidFill>
              </a:rPr>
              <a:t>月</a:t>
            </a:r>
            <a:r>
              <a:rPr kumimoji="1" lang="en-US" altLang="ja-JP" sz="1600" dirty="0">
                <a:solidFill>
                  <a:schemeClr val="bg1">
                    <a:lumMod val="50000"/>
                  </a:schemeClr>
                </a:solidFill>
              </a:rPr>
              <a:t>16</a:t>
            </a:r>
            <a:r>
              <a:rPr kumimoji="1" lang="ja-JP" altLang="en-US" sz="1600">
                <a:solidFill>
                  <a:schemeClr val="bg1">
                    <a:lumMod val="50000"/>
                  </a:schemeClr>
                </a:solidFill>
              </a:rPr>
              <a:t>日</a:t>
            </a:r>
            <a:r>
              <a:rPr kumimoji="1" lang="en-US" altLang="ja-JP" sz="1600" dirty="0">
                <a:solidFill>
                  <a:schemeClr val="bg1">
                    <a:lumMod val="50000"/>
                  </a:schemeClr>
                </a:solidFill>
              </a:rPr>
              <a:t> – 17</a:t>
            </a:r>
            <a:r>
              <a:rPr kumimoji="1" lang="ja-JP" altLang="en-US" sz="1600">
                <a:solidFill>
                  <a:schemeClr val="bg1">
                    <a:lumMod val="50000"/>
                  </a:schemeClr>
                </a:solidFill>
              </a:rPr>
              <a:t>日（オンライン）</a:t>
            </a:r>
          </a:p>
        </p:txBody>
      </p:sp>
    </p:spTree>
    <p:extLst>
      <p:ext uri="{BB962C8B-B14F-4D97-AF65-F5344CB8AC3E}">
        <p14:creationId xmlns:p14="http://schemas.microsoft.com/office/powerpoint/2010/main" val="180468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In-situ </a:t>
            </a:r>
            <a:r>
              <a:rPr lang="en-US" altLang="ja-JP" dirty="0" err="1"/>
              <a:t>Timestep</a:t>
            </a:r>
            <a:r>
              <a:rPr lang="en-US" altLang="ja-JP" dirty="0"/>
              <a:t> Selection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Helpful for the data I/O and visualization cost savings</a:t>
            </a:r>
            <a:endParaRPr lang="ja-JP" altLang="en-US"/>
          </a:p>
          <a:p>
            <a:r>
              <a:rPr lang="en-US" altLang="ja-JP" dirty="0"/>
              <a:t>Easy to find the important features related to the correct understanding of the underlying physical phenomena</a:t>
            </a:r>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kumimoji="1" lang="en-US" altLang="ja-JP" dirty="0"/>
              <a:t>In-situ </a:t>
            </a:r>
            <a:r>
              <a:rPr kumimoji="1" lang="en-US" altLang="ja-JP" dirty="0" err="1"/>
              <a:t>Timestep</a:t>
            </a:r>
            <a:r>
              <a:rPr kumimoji="1" lang="en-US" altLang="ja-JP" dirty="0"/>
              <a:t> Selection</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160742"/>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164451"/>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5"/>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6"/>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7"/>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8"/>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5"/>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6"/>
                <a:stretch>
                  <a:fillRect l="-16568" t="-113265" r="-2071" b="-1663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validating the divergence</a:t>
                </a:r>
              </a:p>
            </p:txBody>
          </p:sp>
        </mc:Choice>
        <mc:Fallback xmlns="">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7"/>
                <a:stretch>
                  <a:fillRect t="-3846" r="-420" b="-13462"/>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5"/>
                  <a:stretch>
                    <a:fillRect l="-4396" t="-6667" r="-329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6"/>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Data caching and 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22047" cy="369332"/>
          </a:xfrm>
          <a:prstGeom prst="rect">
            <a:avLst/>
          </a:prstGeom>
          <a:noFill/>
        </p:spPr>
        <p:txBody>
          <a:bodyPr wrap="none" rtlCol="0">
            <a:spAutoFit/>
          </a:bodyPr>
          <a:lstStyle/>
          <a:p>
            <a:r>
              <a:rPr kumimoji="1" lang="en-US" altLang="ja-JP" dirty="0"/>
              <a:t>Caching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xmlns="">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5"/>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sub-volumes</a:t>
            </a:r>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738" t="20625" b="26846"/>
          <a:stretch/>
        </p:blipFill>
        <p:spPr>
          <a:xfrm>
            <a:off x="5976817" y="3092741"/>
            <a:ext cx="4689706" cy="2585984"/>
          </a:xfrm>
          <a:prstGeom prst="rect">
            <a:avLst/>
          </a:prstGeom>
        </p:spPr>
      </p:pic>
      <p:sp>
        <p:nvSpPr>
          <p:cNvPr id="10" name="テキスト ボックス 9">
            <a:extLst>
              <a:ext uri="{FF2B5EF4-FFF2-40B4-BE49-F238E27FC236}">
                <a16:creationId xmlns:a16="http://schemas.microsoft.com/office/drawing/2014/main" id="{99D13B08-59C5-7E48-B6A6-966A276E1FBF}"/>
              </a:ext>
            </a:extLst>
          </p:cNvPr>
          <p:cNvSpPr txBox="1"/>
          <p:nvPr/>
        </p:nvSpPr>
        <p:spPr>
          <a:xfrm>
            <a:off x="0" y="6451995"/>
            <a:ext cx="7324441" cy="400110"/>
          </a:xfrm>
          <a:prstGeom prst="rect">
            <a:avLst/>
          </a:prstGeom>
          <a:noFill/>
        </p:spPr>
        <p:txBody>
          <a:bodyPr wrap="none" rtlCol="0">
            <a:spAutoFit/>
          </a:bodyPr>
          <a:lstStyle/>
          <a:p>
            <a:r>
              <a:rPr lang="en" altLang="ja-JP" sz="1000" dirty="0"/>
              <a:t>Tsukasa Yoshinaga, Kazunori Nozaki, and Shigeo Wada. Experimental and numerical investigation of the sound generation mechanisms of</a:t>
            </a:r>
            <a:br>
              <a:rPr lang="en" altLang="ja-JP" sz="1000" dirty="0"/>
            </a:br>
            <a:r>
              <a:rPr lang="en" altLang="ja-JP" sz="1000" dirty="0"/>
              <a:t>sibilant fricatives using a simplified vocal tract model. Physics of Fluids 30, 3, 2018). </a:t>
            </a:r>
          </a:p>
        </p:txBody>
      </p:sp>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DD08B-2CAD-D64F-9DB9-BAEECFD07809}"/>
              </a:ext>
            </a:extLst>
          </p:cNvPr>
          <p:cNvSpPr>
            <a:spLocks noGrp="1"/>
          </p:cNvSpPr>
          <p:nvPr>
            <p:ph type="title"/>
          </p:nvPr>
        </p:nvSpPr>
        <p:spPr/>
        <p:txBody>
          <a:bodyPr/>
          <a:lstStyle/>
          <a:p>
            <a:r>
              <a:rPr kumimoji="1" lang="ja-JP" altLang="en-US"/>
              <a:t>背景</a:t>
            </a:r>
          </a:p>
        </p:txBody>
      </p:sp>
      <p:sp>
        <p:nvSpPr>
          <p:cNvPr id="3" name="コンテンツ プレースホルダー 2">
            <a:extLst>
              <a:ext uri="{FF2B5EF4-FFF2-40B4-BE49-F238E27FC236}">
                <a16:creationId xmlns:a16="http://schemas.microsoft.com/office/drawing/2014/main" id="{28577DCE-446F-9B4E-9848-D69C4D19C0D9}"/>
              </a:ext>
            </a:extLst>
          </p:cNvPr>
          <p:cNvSpPr>
            <a:spLocks noGrp="1"/>
          </p:cNvSpPr>
          <p:nvPr>
            <p:ph idx="1"/>
          </p:nvPr>
        </p:nvSpPr>
        <p:spPr>
          <a:xfrm>
            <a:off x="838200" y="1825624"/>
            <a:ext cx="10515600" cy="4811939"/>
          </a:xfrm>
        </p:spPr>
        <p:txBody>
          <a:bodyPr>
            <a:normAutofit/>
          </a:bodyPr>
          <a:lstStyle/>
          <a:p>
            <a:r>
              <a:rPr kumimoji="1" lang="ja-JP" altLang="en-US" b="1"/>
              <a:t>スーパーコンピュータと可視化</a:t>
            </a:r>
            <a:endParaRPr kumimoji="1" lang="en-US" altLang="ja-JP" b="1" dirty="0"/>
          </a:p>
          <a:p>
            <a:pPr lvl="1"/>
            <a:r>
              <a:rPr lang="ja-JP" altLang="en-US"/>
              <a:t>スパコンの高機能・高性能化</a:t>
            </a:r>
            <a:endParaRPr lang="en-US" altLang="ja-JP" dirty="0"/>
          </a:p>
          <a:p>
            <a:pPr lvl="2"/>
            <a:r>
              <a:rPr lang="ja-JP" altLang="en-US"/>
              <a:t>「京」から「富岳」へ</a:t>
            </a:r>
            <a:endParaRPr lang="en-US" altLang="ja-JP" dirty="0"/>
          </a:p>
          <a:p>
            <a:pPr lvl="2"/>
            <a:r>
              <a:rPr lang="ja-JP" altLang="en-US"/>
              <a:t>世界スパコン性能ランキング１位</a:t>
            </a:r>
            <a:endParaRPr lang="en-US" altLang="ja-JP" dirty="0"/>
          </a:p>
          <a:p>
            <a:pPr lvl="3"/>
            <a:r>
              <a:rPr lang="en-US" altLang="ja-JP" dirty="0"/>
              <a:t>Top500, Graph500, HPCG, HPL-AI</a:t>
            </a:r>
          </a:p>
          <a:p>
            <a:pPr lvl="1"/>
            <a:r>
              <a:rPr lang="ja-JP" altLang="en-US"/>
              <a:t>分野横断的なデータの利活用</a:t>
            </a:r>
            <a:endParaRPr lang="en-US" altLang="ja-JP" dirty="0"/>
          </a:p>
          <a:p>
            <a:pPr lvl="2"/>
            <a:r>
              <a:rPr lang="ja-JP" altLang="en-US"/>
              <a:t>データが示唆する情報を多角的に理解</a:t>
            </a:r>
            <a:endParaRPr lang="en-US" altLang="ja-JP" dirty="0"/>
          </a:p>
          <a:p>
            <a:pPr lvl="2"/>
            <a:r>
              <a:rPr lang="ja-JP" altLang="en-US"/>
              <a:t>データの大規模・複雑化</a:t>
            </a:r>
            <a:endParaRPr lang="en-US" altLang="ja-JP" dirty="0"/>
          </a:p>
          <a:p>
            <a:pPr lvl="2"/>
            <a:r>
              <a:rPr lang="ja-JP" altLang="en-US"/>
              <a:t>大規模データからの新たな知見獲得が</a:t>
            </a:r>
            <a:br>
              <a:rPr lang="en-US" altLang="ja-JP" dirty="0"/>
            </a:br>
            <a:r>
              <a:rPr lang="ja-JP" altLang="en-US"/>
              <a:t>困難な状況が発生</a:t>
            </a:r>
            <a:endParaRPr lang="en-US" altLang="ja-JP" dirty="0"/>
          </a:p>
          <a:p>
            <a:pPr lvl="1"/>
            <a:r>
              <a:rPr lang="ja-JP" altLang="en-US" b="1"/>
              <a:t>大規模データ向けの可視化</a:t>
            </a:r>
            <a:r>
              <a:rPr lang="en-US" altLang="ja-JP" b="1" dirty="0"/>
              <a:t> </a:t>
            </a:r>
            <a:r>
              <a:rPr lang="en-US" altLang="ja-JP" baseline="30000" dirty="0"/>
              <a:t>*</a:t>
            </a:r>
          </a:p>
          <a:p>
            <a:pPr lvl="2"/>
            <a:r>
              <a:rPr lang="ja-JP" altLang="en-US"/>
              <a:t>可視化技術の</a:t>
            </a:r>
            <a:r>
              <a:rPr lang="ja-JP" altLang="en-US" b="1">
                <a:solidFill>
                  <a:srgbClr val="C00000"/>
                </a:solidFill>
              </a:rPr>
              <a:t>更なる高度化</a:t>
            </a:r>
            <a:endParaRPr lang="en-US" altLang="ja-JP" b="1" dirty="0">
              <a:solidFill>
                <a:srgbClr val="C00000"/>
              </a:solidFill>
            </a:endParaRPr>
          </a:p>
          <a:p>
            <a:pPr lvl="2"/>
            <a:r>
              <a:rPr lang="ja-JP" altLang="en-US"/>
              <a:t>知識獲得に至る</a:t>
            </a:r>
            <a:r>
              <a:rPr lang="ja-JP" altLang="en-US" b="1">
                <a:solidFill>
                  <a:srgbClr val="C00000"/>
                </a:solidFill>
              </a:rPr>
              <a:t>プロセスの簡略化</a:t>
            </a:r>
            <a:endParaRPr lang="en-US" altLang="ja-JP" b="1" dirty="0">
              <a:solidFill>
                <a:srgbClr val="C00000"/>
              </a:solidFill>
            </a:endParaRPr>
          </a:p>
        </p:txBody>
      </p:sp>
      <p:grpSp>
        <p:nvGrpSpPr>
          <p:cNvPr id="11" name="グループ化 10">
            <a:extLst>
              <a:ext uri="{FF2B5EF4-FFF2-40B4-BE49-F238E27FC236}">
                <a16:creationId xmlns:a16="http://schemas.microsoft.com/office/drawing/2014/main" id="{4F756726-7C94-5649-8B4B-642459BE7948}"/>
              </a:ext>
            </a:extLst>
          </p:cNvPr>
          <p:cNvGrpSpPr/>
          <p:nvPr/>
        </p:nvGrpSpPr>
        <p:grpSpPr>
          <a:xfrm>
            <a:off x="7497867" y="1934065"/>
            <a:ext cx="3600344" cy="4276620"/>
            <a:chOff x="7497867" y="1781665"/>
            <a:chExt cx="3600344" cy="4276620"/>
          </a:xfrm>
        </p:grpSpPr>
        <p:grpSp>
          <p:nvGrpSpPr>
            <p:cNvPr id="4" name="グループ化 3">
              <a:extLst>
                <a:ext uri="{FF2B5EF4-FFF2-40B4-BE49-F238E27FC236}">
                  <a16:creationId xmlns:a16="http://schemas.microsoft.com/office/drawing/2014/main" id="{50EBEE54-D7B3-4242-A8DA-296BA270F31E}"/>
                </a:ext>
              </a:extLst>
            </p:cNvPr>
            <p:cNvGrpSpPr/>
            <p:nvPr/>
          </p:nvGrpSpPr>
          <p:grpSpPr>
            <a:xfrm>
              <a:off x="7497867" y="4124421"/>
              <a:ext cx="3598056" cy="1933864"/>
              <a:chOff x="6946620" y="4378036"/>
              <a:chExt cx="3598056" cy="1933864"/>
            </a:xfrm>
          </p:grpSpPr>
          <p:pic>
            <p:nvPicPr>
              <p:cNvPr id="5" name="図 4">
                <a:extLst>
                  <a:ext uri="{FF2B5EF4-FFF2-40B4-BE49-F238E27FC236}">
                    <a16:creationId xmlns:a16="http://schemas.microsoft.com/office/drawing/2014/main" id="{C43E3089-86FF-FE48-8504-7EB9B0C60127}"/>
                  </a:ext>
                </a:extLst>
              </p:cNvPr>
              <p:cNvPicPr>
                <a:picLocks noChangeAspect="1"/>
              </p:cNvPicPr>
              <p:nvPr/>
            </p:nvPicPr>
            <p:blipFill rotWithShape="1">
              <a:blip r:embed="rId2"/>
              <a:srcRect l="7846" t="11945"/>
              <a:stretch/>
            </p:blipFill>
            <p:spPr>
              <a:xfrm>
                <a:off x="6946620" y="4378036"/>
                <a:ext cx="3598056"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4D444A6B-B123-4E49-822F-57B5B0D3C387}"/>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7" name="グループ化 6">
              <a:extLst>
                <a:ext uri="{FF2B5EF4-FFF2-40B4-BE49-F238E27FC236}">
                  <a16:creationId xmlns:a16="http://schemas.microsoft.com/office/drawing/2014/main" id="{F0304D97-4138-B947-AD7A-0D496146604B}"/>
                </a:ext>
              </a:extLst>
            </p:cNvPr>
            <p:cNvGrpSpPr/>
            <p:nvPr/>
          </p:nvGrpSpPr>
          <p:grpSpPr>
            <a:xfrm>
              <a:off x="7497867" y="1781665"/>
              <a:ext cx="3600344" cy="1933864"/>
              <a:chOff x="1651467" y="4378036"/>
              <a:chExt cx="3600344" cy="1933864"/>
            </a:xfrm>
          </p:grpSpPr>
          <p:pic>
            <p:nvPicPr>
              <p:cNvPr id="8" name="図 7">
                <a:extLst>
                  <a:ext uri="{FF2B5EF4-FFF2-40B4-BE49-F238E27FC236}">
                    <a16:creationId xmlns:a16="http://schemas.microsoft.com/office/drawing/2014/main" id="{D8B53EE8-FDC4-FE40-975D-5B7405434106}"/>
                  </a:ext>
                </a:extLst>
              </p:cNvPr>
              <p:cNvPicPr>
                <a:picLocks noChangeAspect="1"/>
              </p:cNvPicPr>
              <p:nvPr/>
            </p:nvPicPr>
            <p:blipFill rotWithShape="1">
              <a:blip r:embed="rId3"/>
              <a:srcRect t="15709" b="3720"/>
              <a:stretch/>
            </p:blipFill>
            <p:spPr>
              <a:xfrm>
                <a:off x="1651467" y="4378036"/>
                <a:ext cx="3600344" cy="1933864"/>
              </a:xfrm>
              <a:prstGeom prst="rect">
                <a:avLst/>
              </a:prstGeom>
              <a:ln>
                <a:noFill/>
              </a:ln>
              <a:effectLst>
                <a:softEdge rad="112500"/>
              </a:effectLst>
            </p:spPr>
          </p:pic>
          <p:sp>
            <p:nvSpPr>
              <p:cNvPr id="9" name="テキスト ボックス 8">
                <a:extLst>
                  <a:ext uri="{FF2B5EF4-FFF2-40B4-BE49-F238E27FC236}">
                    <a16:creationId xmlns:a16="http://schemas.microsoft.com/office/drawing/2014/main" id="{DB5B74D2-405D-2042-BF9B-2708A2A76325}"/>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sp>
          <p:nvSpPr>
            <p:cNvPr id="10" name="ストライプ矢印 9">
              <a:extLst>
                <a:ext uri="{FF2B5EF4-FFF2-40B4-BE49-F238E27FC236}">
                  <a16:creationId xmlns:a16="http://schemas.microsoft.com/office/drawing/2014/main" id="{0C7E9BD1-D27B-AD48-9563-8E50B47AE3B8}"/>
                </a:ext>
              </a:extLst>
            </p:cNvPr>
            <p:cNvSpPr/>
            <p:nvPr/>
          </p:nvSpPr>
          <p:spPr>
            <a:xfrm rot="5400000">
              <a:off x="9146564" y="3783082"/>
              <a:ext cx="300661"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9D9434DC-E7BF-6E44-B3FA-8A04AD3D202F}"/>
              </a:ext>
            </a:extLst>
          </p:cNvPr>
          <p:cNvSpPr txBox="1"/>
          <p:nvPr/>
        </p:nvSpPr>
        <p:spPr>
          <a:xfrm>
            <a:off x="0" y="6604084"/>
            <a:ext cx="7747634" cy="253916"/>
          </a:xfrm>
          <a:prstGeom prst="rect">
            <a:avLst/>
          </a:prstGeom>
          <a:noFill/>
        </p:spPr>
        <p:txBody>
          <a:bodyPr wrap="none" rtlCol="0">
            <a:spAutoFit/>
          </a:bodyPr>
          <a:lstStyle/>
          <a:p>
            <a:r>
              <a:rPr lang="en-US" altLang="ja-JP" sz="1050" dirty="0"/>
              <a:t>* </a:t>
            </a:r>
            <a:r>
              <a:rPr lang="en-US" altLang="ja-JP" sz="1050" dirty="0" err="1"/>
              <a:t>H.Childs</a:t>
            </a:r>
            <a:r>
              <a:rPr lang="en-US" altLang="ja-JP" sz="1050" dirty="0"/>
              <a:t>, </a:t>
            </a:r>
            <a:r>
              <a:rPr lang="en-US" altLang="ja-JP" sz="1050" dirty="0" err="1"/>
              <a:t>J.Bennett</a:t>
            </a:r>
            <a:r>
              <a:rPr lang="en-US" altLang="ja-JP" sz="1050" dirty="0"/>
              <a:t>, </a:t>
            </a:r>
            <a:r>
              <a:rPr lang="en-US" altLang="ja-JP" sz="1050" dirty="0" err="1"/>
              <a:t>C.Garth</a:t>
            </a:r>
            <a:r>
              <a:rPr lang="en-US" altLang="ja-JP" sz="1050" dirty="0"/>
              <a:t>, and </a:t>
            </a:r>
            <a:r>
              <a:rPr lang="en-US" altLang="ja-JP" sz="1050" dirty="0" err="1"/>
              <a:t>B.Hentschel</a:t>
            </a:r>
            <a:r>
              <a:rPr lang="en-US" altLang="ja-JP" sz="1050" dirty="0"/>
              <a:t>. In situ visualization for computational science. IEEE CGA, Vol. 39, No. 06, pp. 76–85, 2019.</a:t>
            </a:r>
            <a:r>
              <a:rPr lang="ja-JP" altLang="ja-JP" sz="1050"/>
              <a:t> </a:t>
            </a:r>
            <a:endParaRPr kumimoji="1" lang="ja-JP" altLang="en-US" sz="1050"/>
          </a:p>
        </p:txBody>
      </p:sp>
    </p:spTree>
    <p:extLst>
      <p:ext uri="{BB962C8B-B14F-4D97-AF65-F5344CB8AC3E}">
        <p14:creationId xmlns:p14="http://schemas.microsoft.com/office/powerpoint/2010/main" val="395949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wipe(left)">
                                      <p:cBhvr>
                                        <p:cTn id="44" dur="500"/>
                                        <p:tgtEl>
                                          <p:spTgt spid="3">
                                            <p:txEl>
                                              <p:pRg st="11" end="11"/>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62822"/>
            <a:ext cx="4717440" cy="2767707"/>
            <a:chOff x="6909987" y="3725168"/>
            <a:chExt cx="4717440" cy="2767707"/>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a:solidFill>
                    <a:sysClr val="windowText" lastClr="000000"/>
                  </a:solidFill>
                  <a:latin typeface="Courier" pitchFamily="2" charset="0"/>
                </a:rPr>
                <a:t>InSituVis::TimestepControlledAdaptor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30325" y="6185098"/>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dirty="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3"/>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rate</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extLst>
              <p:ext uri="{D42A27DB-BD31-4B8C-83A1-F6EECF244321}">
                <p14:modId xmlns:p14="http://schemas.microsoft.com/office/powerpoint/2010/main" val="3874643069"/>
              </p:ext>
            </p:extLst>
          </p:nvPr>
        </p:nvGraphicFramePr>
        <p:xfrm>
          <a:off x="2887595" y="3114523"/>
          <a:ext cx="6416810" cy="2773680"/>
        </p:xfrm>
        <a:graphic>
          <a:graphicData uri="http://schemas.openxmlformats.org/drawingml/2006/table">
            <a:tbl>
              <a:tblPr firstRow="1" bandRow="1">
                <a:tableStyleId>{00A15C55-8517-42AA-B614-E9B94910E393}</a:tableStyleId>
              </a:tblPr>
              <a:tblGrid>
                <a:gridCol w="1162199">
                  <a:extLst>
                    <a:ext uri="{9D8B030D-6E8A-4147-A177-3AD203B41FA5}">
                      <a16:colId xmlns:a16="http://schemas.microsoft.com/office/drawing/2014/main" val="1239880374"/>
                    </a:ext>
                  </a:extLst>
                </a:gridCol>
                <a:gridCol w="2596398">
                  <a:extLst>
                    <a:ext uri="{9D8B030D-6E8A-4147-A177-3AD203B41FA5}">
                      <a16:colId xmlns:a16="http://schemas.microsoft.com/office/drawing/2014/main" val="1430800787"/>
                    </a:ext>
                  </a:extLst>
                </a:gridCol>
                <a:gridCol w="2658213">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 (fine sampling)</a:t>
                      </a:r>
                      <a:endParaRPr kumimoji="1" lang="ja-JP" altLang="en-US" sz="2000"/>
                    </a:p>
                  </a:txBody>
                  <a:tcPr/>
                </a:tc>
                <a:tc>
                  <a:txBody>
                    <a:bodyPr/>
                    <a:lstStyle/>
                    <a:p>
                      <a:r>
                        <a:rPr kumimoji="1" lang="en-US" altLang="ja-JP" sz="2000" dirty="0"/>
                        <a:t>R=10 (coarse sampling)</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pPr algn="r"/>
                      <a:r>
                        <a:rPr kumimoji="1" lang="en-US" altLang="ja-JP" sz="2000" dirty="0"/>
                        <a:t>4,000 (0%)</a:t>
                      </a:r>
                      <a:endParaRPr kumimoji="1" lang="ja-JP" altLang="en-US" sz="2000"/>
                    </a:p>
                  </a:txBody>
                  <a:tcPr/>
                </a:tc>
                <a:tc>
                  <a:txBody>
                    <a:bodyPr/>
                    <a:lstStyle/>
                    <a:p>
                      <a:pPr algn="r"/>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pPr algn="r"/>
                      <a:r>
                        <a:rPr kumimoji="1" lang="en-US" altLang="ja-JP" sz="2000" dirty="0"/>
                        <a:t>3,452 (13.7%)</a:t>
                      </a:r>
                      <a:endParaRPr kumimoji="1" lang="ja-JP" altLang="en-US" sz="2000"/>
                    </a:p>
                  </a:txBody>
                  <a:tcPr/>
                </a:tc>
                <a:tc>
                  <a:txBody>
                    <a:bodyPr/>
                    <a:lstStyle/>
                    <a:p>
                      <a:pPr algn="r"/>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pPr algn="r"/>
                      <a:r>
                        <a:rPr kumimoji="1" lang="en-US" altLang="ja-JP" sz="2000" dirty="0"/>
                        <a:t>3,100 (22.5%)</a:t>
                      </a:r>
                      <a:endParaRPr kumimoji="1" lang="ja-JP" altLang="en-US" sz="2000"/>
                    </a:p>
                  </a:txBody>
                  <a:tcPr/>
                </a:tc>
                <a:tc>
                  <a:txBody>
                    <a:bodyPr/>
                    <a:lstStyle/>
                    <a:p>
                      <a:pPr algn="r"/>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pPr algn="r"/>
                      <a:r>
                        <a:rPr kumimoji="1" lang="en-US" altLang="ja-JP" sz="2000" dirty="0"/>
                        <a:t>2,856 (28.6%)</a:t>
                      </a:r>
                      <a:endParaRPr kumimoji="1" lang="ja-JP" altLang="en-US" sz="2000"/>
                    </a:p>
                  </a:txBody>
                  <a:tcPr/>
                </a:tc>
                <a:tc>
                  <a:txBody>
                    <a:bodyPr/>
                    <a:lstStyle/>
                    <a:p>
                      <a:pPr algn="r"/>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pPr algn="r"/>
                      <a:r>
                        <a:rPr kumimoji="1" lang="en-US" altLang="ja-JP" sz="2000" dirty="0"/>
                        <a:t>2,496 (37.6%)</a:t>
                      </a:r>
                      <a:endParaRPr kumimoji="1" lang="ja-JP" altLang="en-US" sz="2000"/>
                    </a:p>
                  </a:txBody>
                  <a:tcPr/>
                </a:tc>
                <a:tc>
                  <a:txBody>
                    <a:bodyPr/>
                    <a:lstStyle/>
                    <a:p>
                      <a:pPr algn="r"/>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pPr algn="r"/>
                      <a:r>
                        <a:rPr kumimoji="1" lang="en-US" altLang="ja-JP" sz="2000" dirty="0"/>
                        <a:t>2,064 (48.4%)</a:t>
                      </a:r>
                      <a:endParaRPr kumimoji="1" lang="ja-JP" altLang="en-US" sz="2000"/>
                    </a:p>
                  </a:txBody>
                  <a:tcPr/>
                </a:tc>
                <a:tc>
                  <a:txBody>
                    <a:bodyPr/>
                    <a:lstStyle/>
                    <a:p>
                      <a:pPr algn="r"/>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lnSpcReduction="10000"/>
          </a:bodyPr>
          <a:lstStyle/>
          <a:p>
            <a:r>
              <a:rPr lang="en-US" altLang="ja-JP" b="1" dirty="0"/>
              <a:t>Large data visualization on HPC</a:t>
            </a:r>
          </a:p>
          <a:p>
            <a:pPr lvl="1"/>
            <a:r>
              <a:rPr lang="en-US" altLang="ja-JP" dirty="0"/>
              <a:t>Order-independent technique for parallel rendering</a:t>
            </a:r>
          </a:p>
          <a:p>
            <a:pPr lvl="1"/>
            <a:r>
              <a:rPr lang="en-US" altLang="ja-JP" dirty="0"/>
              <a:t>Multi-viewpoint omni-directional rendering for in-situ visualization</a:t>
            </a:r>
          </a:p>
          <a:p>
            <a:r>
              <a:rPr kumimoji="1" lang="en-US" altLang="ja-JP" b="1" dirty="0"/>
              <a:t>Smart In-situ visualization</a:t>
            </a:r>
          </a:p>
          <a:p>
            <a:pPr lvl="1"/>
            <a:r>
              <a:rPr kumimoji="1" lang="en-US" altLang="ja-JP" dirty="0"/>
              <a:t>Focusing on “time-to-discover” not only time-to-solution/rendering</a:t>
            </a:r>
          </a:p>
          <a:p>
            <a:pPr lvl="1"/>
            <a:r>
              <a:rPr kumimoji="1" lang="en-US" altLang="ja-JP" dirty="0"/>
              <a:t>Adaptive timestep selection for </a:t>
            </a:r>
            <a:r>
              <a:rPr lang="en-US" altLang="ja-JP" dirty="0"/>
              <a:t>smart </a:t>
            </a:r>
            <a:r>
              <a:rPr kumimoji="1" lang="en-US" altLang="ja-JP" dirty="0"/>
              <a:t>in-situ visualization</a:t>
            </a:r>
          </a:p>
          <a:p>
            <a:pPr lvl="2"/>
            <a:r>
              <a:rPr kumimoji="1" lang="en-US" altLang="ja-JP" dirty="0" err="1"/>
              <a:t>Spatio</a:t>
            </a:r>
            <a:r>
              <a:rPr kumimoji="1" lang="en-US" altLang="ja-JP" dirty="0"/>
              <a:t>-temporal variations between the simulation results based on the </a:t>
            </a:r>
            <a:r>
              <a:rPr kumimoji="1" lang="en-US" altLang="ja-JP" dirty="0" err="1"/>
              <a:t>Kullback</a:t>
            </a:r>
            <a:r>
              <a:rPr lang="en-US" altLang="ja-JP" dirty="0" err="1"/>
              <a:t>-Leibler</a:t>
            </a:r>
            <a:r>
              <a:rPr lang="en-US" altLang="ja-JP" dirty="0"/>
              <a:t> divergence</a:t>
            </a:r>
          </a:p>
          <a:p>
            <a:pPr lvl="2"/>
            <a:r>
              <a:rPr lang="en-US" altLang="ja-JP" dirty="0"/>
              <a:t>Adaptive timestep control in consideration of the variation changing patterns</a:t>
            </a:r>
          </a:p>
          <a:p>
            <a:pPr lvl="2"/>
            <a:r>
              <a:rPr lang="en-US" altLang="ja-JP" dirty="0"/>
              <a:t>Utilizing adaptive timestep sampling mechanism for reducing the amount of data for the subsequent processing (e.g., data storing for the post-hoc visualization and analytics, in-situ/in-transit visualization)</a:t>
            </a:r>
          </a:p>
        </p:txBody>
      </p:sp>
    </p:spTree>
    <p:extLst>
      <p:ext uri="{BB962C8B-B14F-4D97-AF65-F5344CB8AC3E}">
        <p14:creationId xmlns:p14="http://schemas.microsoft.com/office/powerpoint/2010/main" val="3181390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Future Works</a:t>
            </a:r>
            <a:endParaRPr kumimoji="1" lang="ja-JP" altLang="en-US" dirty="0"/>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en-US" altLang="ja-JP" dirty="0"/>
              <a:t>Optimal parameter estimation for the input time intervals</a:t>
            </a:r>
          </a:p>
          <a:p>
            <a:r>
              <a:rPr lang="en-US" altLang="ja-JP" dirty="0"/>
              <a:t>Tuning and evaluation on </a:t>
            </a:r>
            <a:r>
              <a:rPr lang="en-US" altLang="ja-JP" dirty="0" err="1"/>
              <a:t>Fugaku</a:t>
            </a:r>
            <a:r>
              <a:rPr lang="en-US" altLang="ja-JP" dirty="0"/>
              <a:t> and other HPC systems</a:t>
            </a:r>
          </a:p>
          <a:p>
            <a:r>
              <a:rPr lang="en-US" altLang="ja-JP" dirty="0"/>
              <a:t>Viewpoint selection without missing significant physical phenomenon</a:t>
            </a:r>
          </a:p>
        </p:txBody>
      </p:sp>
    </p:spTree>
    <p:extLst>
      <p:ext uri="{BB962C8B-B14F-4D97-AF65-F5344CB8AC3E}">
        <p14:creationId xmlns:p14="http://schemas.microsoft.com/office/powerpoint/2010/main" val="536322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5E6C5-33B0-B443-A357-563ABAFE735B}"/>
              </a:ext>
            </a:extLst>
          </p:cNvPr>
          <p:cNvSpPr>
            <a:spLocks noGrp="1"/>
          </p:cNvSpPr>
          <p:nvPr>
            <p:ph type="title"/>
          </p:nvPr>
        </p:nvSpPr>
        <p:spPr/>
        <p:txBody>
          <a:bodyPr/>
          <a:lstStyle/>
          <a:p>
            <a:r>
              <a:rPr kumimoji="1" lang="en-US" altLang="ja-JP" dirty="0"/>
              <a:t>Acknowledgements</a:t>
            </a:r>
            <a:endParaRPr kumimoji="1" lang="ja-JP" altLang="en-US"/>
          </a:p>
        </p:txBody>
      </p:sp>
      <p:sp>
        <p:nvSpPr>
          <p:cNvPr id="3" name="コンテンツ プレースホルダー 2">
            <a:extLst>
              <a:ext uri="{FF2B5EF4-FFF2-40B4-BE49-F238E27FC236}">
                <a16:creationId xmlns:a16="http://schemas.microsoft.com/office/drawing/2014/main" id="{39F35E4B-F1EE-954E-9AAC-AA6F40F2F50E}"/>
              </a:ext>
            </a:extLst>
          </p:cNvPr>
          <p:cNvSpPr>
            <a:spLocks noGrp="1"/>
          </p:cNvSpPr>
          <p:nvPr>
            <p:ph idx="1"/>
          </p:nvPr>
        </p:nvSpPr>
        <p:spPr/>
        <p:txBody>
          <a:bodyPr/>
          <a:lstStyle/>
          <a:p>
            <a:r>
              <a:rPr kumimoji="1" lang="en-US" altLang="ja-JP" dirty="0"/>
              <a:t>This work was partially supported by </a:t>
            </a:r>
            <a:r>
              <a:rPr lang="en" altLang="ja-JP" dirty="0"/>
              <a:t>Japan Society for the Promotion of Science (JSPS), Grant-in-Aid for Scientific Research (</a:t>
            </a:r>
            <a:r>
              <a:rPr lang="en" altLang="ja-JP" dirty="0" err="1"/>
              <a:t>KAKENHI</a:t>
            </a:r>
            <a:r>
              <a:rPr lang="en" altLang="ja-JP" dirty="0"/>
              <a:t>) </a:t>
            </a:r>
            <a:endParaRPr lang="en-US" altLang="ja-JP" dirty="0"/>
          </a:p>
          <a:p>
            <a:pPr lvl="1"/>
            <a:r>
              <a:rPr lang="en" altLang="ja-JP" dirty="0"/>
              <a:t>20H04194</a:t>
            </a:r>
            <a:endParaRPr lang="en-US" altLang="ja-JP" dirty="0"/>
          </a:p>
          <a:p>
            <a:pPr lvl="1"/>
            <a:r>
              <a:rPr lang="en" altLang="ja-JP" dirty="0"/>
              <a:t>19H03976</a:t>
            </a:r>
          </a:p>
          <a:p>
            <a:r>
              <a:rPr lang="en-US" altLang="ja-JP" dirty="0"/>
              <a:t>Collaborators</a:t>
            </a:r>
          </a:p>
          <a:p>
            <a:pPr lvl="1"/>
            <a:r>
              <a:rPr kumimoji="1" lang="en-US" altLang="ja-JP" dirty="0" err="1"/>
              <a:t>Jorji</a:t>
            </a:r>
            <a:r>
              <a:rPr kumimoji="1" lang="en-US" altLang="ja-JP" dirty="0"/>
              <a:t> Nonaka (RIKEN R-CCS)</a:t>
            </a:r>
          </a:p>
          <a:p>
            <a:pPr lvl="1"/>
            <a:r>
              <a:rPr lang="en-US" altLang="ja-JP" dirty="0"/>
              <a:t>Takashi Shimizu, </a:t>
            </a:r>
            <a:r>
              <a:rPr lang="en-US" altLang="ja-JP" dirty="0" err="1"/>
              <a:t>Kengo</a:t>
            </a:r>
            <a:r>
              <a:rPr lang="en-US" altLang="ja-JP" dirty="0"/>
              <a:t> Hayashi, Yoshiaki Yamaoka (Former Kobe U student)</a:t>
            </a:r>
          </a:p>
          <a:p>
            <a:pPr lvl="1"/>
            <a:r>
              <a:rPr kumimoji="1" lang="en-US" altLang="ja-JP"/>
              <a:t>Tsukasa Yoshinaga </a:t>
            </a:r>
            <a:r>
              <a:rPr kumimoji="1" lang="en-US" altLang="ja-JP" dirty="0"/>
              <a:t>(Toyohashi University of Technology)</a:t>
            </a:r>
          </a:p>
          <a:p>
            <a:pPr lvl="1"/>
            <a:r>
              <a:rPr lang="en-US" altLang="ja-JP" dirty="0"/>
              <a:t>Kazunori Nozaki (Osaka University)</a:t>
            </a:r>
            <a:endParaRPr kumimoji="1" lang="ja-JP" altLang="en-US" dirty="0"/>
          </a:p>
        </p:txBody>
      </p:sp>
    </p:spTree>
    <p:extLst>
      <p:ext uri="{BB962C8B-B14F-4D97-AF65-F5344CB8AC3E}">
        <p14:creationId xmlns:p14="http://schemas.microsoft.com/office/powerpoint/2010/main" val="53090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122363"/>
            <a:ext cx="12192000" cy="2387600"/>
          </a:xfrm>
        </p:spPr>
        <p:txBody>
          <a:bodyPr>
            <a:noAutofit/>
          </a:bodyPr>
          <a:lstStyle/>
          <a:p>
            <a:r>
              <a:rPr kumimoji="1" lang="en-US" altLang="ja-JP" sz="4800" b="1" dirty="0"/>
              <a:t>Smart In-situ Visualization</a:t>
            </a:r>
            <a:br>
              <a:rPr kumimoji="1" lang="en-US" altLang="ja-JP" sz="4800" b="1" dirty="0"/>
            </a:br>
            <a:r>
              <a:rPr kumimoji="1" lang="en-US" altLang="ja-JP" sz="4800" b="1" dirty="0"/>
              <a:t>for Large-scale Numerical Simulations</a:t>
            </a:r>
            <a:br>
              <a:rPr kumimoji="1" lang="en-US" altLang="ja-JP" sz="4800" b="1" dirty="0"/>
            </a:br>
            <a:r>
              <a:rPr kumimoji="1" lang="en-US" altLang="ja-JP" sz="4800" b="1" dirty="0"/>
              <a:t>Aiming at Efficient Knowledge Acquisition</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038598"/>
            <a:ext cx="12192000" cy="2819401"/>
          </a:xfrm>
        </p:spPr>
        <p:txBody>
          <a:bodyPr>
            <a:normAutofit/>
          </a:bodyPr>
          <a:lstStyle/>
          <a:p>
            <a:r>
              <a:rPr kumimoji="1" lang="en-US" altLang="ja-JP" sz="3200" b="1" dirty="0" err="1"/>
              <a:t>Naohisa</a:t>
            </a:r>
            <a:r>
              <a:rPr kumimoji="1" lang="en-US" altLang="ja-JP" sz="3200" b="1" dirty="0"/>
              <a:t> Sakamoto</a:t>
            </a:r>
            <a:br>
              <a:rPr kumimoji="1" lang="en-US" altLang="ja-JP" sz="3200" b="1" dirty="0"/>
            </a:br>
            <a:r>
              <a:rPr lang="en-US" altLang="ja-JP" sz="1800" dirty="0" err="1"/>
              <a:t>naohisa.sakamoto@people.kobe-u.ac.jp</a:t>
            </a:r>
            <a:endParaRPr lang="en-US" altLang="ja-JP" sz="1800" dirty="0"/>
          </a:p>
          <a:p>
            <a:r>
              <a:rPr lang="en-US" altLang="ja-JP" dirty="0"/>
              <a:t>Kobe University / RIKEN R-CCS</a:t>
            </a:r>
            <a:br>
              <a:rPr lang="en-US" altLang="ja-JP" dirty="0"/>
            </a:br>
            <a:r>
              <a:rPr kumimoji="1" lang="en-US" altLang="ja-JP" dirty="0"/>
              <a:t>Kobe, Japan</a:t>
            </a:r>
          </a:p>
          <a:p>
            <a:br>
              <a:rPr lang="en-US" altLang="ja-JP" sz="1800" dirty="0"/>
            </a:br>
            <a:br>
              <a:rPr lang="en-US" altLang="ja-JP" sz="1800" dirty="0"/>
            </a:br>
            <a:r>
              <a:rPr lang="en-US" altLang="ja-JP" sz="1800" dirty="0"/>
              <a:t>The 4</a:t>
            </a:r>
            <a:r>
              <a:rPr lang="en-US" altLang="ja-JP" sz="1800" baseline="30000" dirty="0"/>
              <a:t>th</a:t>
            </a:r>
            <a:r>
              <a:rPr lang="en-US" altLang="ja-JP" sz="1800" dirty="0"/>
              <a:t> China-Japan Joint Visualization Workshop</a:t>
            </a:r>
            <a:br>
              <a:rPr lang="en-US" altLang="ja-JP" sz="1800" dirty="0"/>
            </a:br>
            <a:r>
              <a:rPr lang="en-US" altLang="ja-JP" sz="1800" dirty="0"/>
              <a:t>July 24, Wuhan, China (Online)</a:t>
            </a:r>
          </a:p>
        </p:txBody>
      </p:sp>
      <p:pic>
        <p:nvPicPr>
          <p:cNvPr id="7" name="図 6">
            <a:extLst>
              <a:ext uri="{FF2B5EF4-FFF2-40B4-BE49-F238E27FC236}">
                <a16:creationId xmlns:a16="http://schemas.microsoft.com/office/drawing/2014/main" id="{C9BE8FD5-B552-C14F-991F-250858890B68}"/>
              </a:ext>
            </a:extLst>
          </p:cNvPr>
          <p:cNvPicPr>
            <a:picLocks noChangeAspect="1"/>
          </p:cNvPicPr>
          <p:nvPr/>
        </p:nvPicPr>
        <p:blipFill rotWithShape="1">
          <a:blip r:embed="rId3"/>
          <a:srcRect t="7965" b="14196"/>
          <a:stretch/>
        </p:blipFill>
        <p:spPr>
          <a:xfrm>
            <a:off x="2157998" y="4146091"/>
            <a:ext cx="1681488" cy="1196651"/>
          </a:xfrm>
          <a:prstGeom prst="rect">
            <a:avLst/>
          </a:prstGeom>
        </p:spPr>
      </p:pic>
      <p:pic>
        <p:nvPicPr>
          <p:cNvPr id="9" name="図 8">
            <a:extLst>
              <a:ext uri="{FF2B5EF4-FFF2-40B4-BE49-F238E27FC236}">
                <a16:creationId xmlns:a16="http://schemas.microsoft.com/office/drawing/2014/main" id="{8C49061C-E7A6-FC41-B5CF-2417223329AC}"/>
              </a:ext>
            </a:extLst>
          </p:cNvPr>
          <p:cNvPicPr>
            <a:picLocks noChangeAspect="1"/>
          </p:cNvPicPr>
          <p:nvPr/>
        </p:nvPicPr>
        <p:blipFill>
          <a:blip r:embed="rId4"/>
          <a:stretch>
            <a:fillRect/>
          </a:stretch>
        </p:blipFill>
        <p:spPr>
          <a:xfrm>
            <a:off x="8296717" y="4146092"/>
            <a:ext cx="1595535" cy="1196651"/>
          </a:xfrm>
          <a:prstGeom prst="rect">
            <a:avLst/>
          </a:prstGeom>
        </p:spPr>
      </p:pic>
    </p:spTree>
    <p:extLst>
      <p:ext uri="{BB962C8B-B14F-4D97-AF65-F5344CB8AC3E}">
        <p14:creationId xmlns:p14="http://schemas.microsoft.com/office/powerpoint/2010/main" val="850668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843A6-0680-0844-AFC5-2CC950D051A9}"/>
              </a:ext>
            </a:extLst>
          </p:cNvPr>
          <p:cNvSpPr>
            <a:spLocks noGrp="1"/>
          </p:cNvSpPr>
          <p:nvPr>
            <p:ph type="title"/>
          </p:nvPr>
        </p:nvSpPr>
        <p:spPr/>
        <p:txBody>
          <a:bodyPr/>
          <a:lstStyle/>
          <a:p>
            <a:r>
              <a:rPr kumimoji="1" lang="en-US" altLang="ja-JP" dirty="0"/>
              <a:t>High Performance Computing Systems</a:t>
            </a:r>
            <a:endParaRPr kumimoji="1" lang="ja-JP" altLang="en-US" dirty="0"/>
          </a:p>
        </p:txBody>
      </p:sp>
      <p:sp>
        <p:nvSpPr>
          <p:cNvPr id="3" name="コンテンツ プレースホルダー 2">
            <a:extLst>
              <a:ext uri="{FF2B5EF4-FFF2-40B4-BE49-F238E27FC236}">
                <a16:creationId xmlns:a16="http://schemas.microsoft.com/office/drawing/2014/main" id="{51CA66E2-B39E-7D48-8131-5FD76B93DCE8}"/>
              </a:ext>
            </a:extLst>
          </p:cNvPr>
          <p:cNvSpPr>
            <a:spLocks noGrp="1"/>
          </p:cNvSpPr>
          <p:nvPr>
            <p:ph idx="1"/>
          </p:nvPr>
        </p:nvSpPr>
        <p:spPr/>
        <p:txBody>
          <a:bodyPr/>
          <a:lstStyle/>
          <a:p>
            <a:r>
              <a:rPr lang="en-US" altLang="ja-JP" b="1" dirty="0"/>
              <a:t>Supercomputer </a:t>
            </a:r>
            <a:r>
              <a:rPr lang="en-US" altLang="ja-JP" b="1" dirty="0" err="1"/>
              <a:t>Fugaku</a:t>
            </a:r>
            <a:endParaRPr lang="en-US" altLang="ja-JP" b="1" dirty="0"/>
          </a:p>
          <a:p>
            <a:pPr lvl="1"/>
            <a:r>
              <a:rPr kumimoji="1" lang="en-US" altLang="ja-JP" dirty="0"/>
              <a:t>158</a:t>
            </a:r>
            <a:r>
              <a:rPr lang="en-US" altLang="ja-JP" dirty="0"/>
              <a:t>,976 processing nodes</a:t>
            </a:r>
          </a:p>
          <a:p>
            <a:pPr lvl="1"/>
            <a:r>
              <a:rPr kumimoji="1" lang="en-US" altLang="ja-JP" dirty="0"/>
              <a:t>537 PFLOPS</a:t>
            </a:r>
          </a:p>
          <a:p>
            <a:pPr lvl="1"/>
            <a:r>
              <a:rPr lang="en-US" altLang="ja-JP" dirty="0"/>
              <a:t>Awarded</a:t>
            </a:r>
          </a:p>
          <a:p>
            <a:pPr lvl="2"/>
            <a:r>
              <a:rPr kumimoji="1" lang="en-US" altLang="ja-JP" dirty="0"/>
              <a:t>Top500, HPCG, HPL-AI, Graph500</a:t>
            </a:r>
            <a:endParaRPr kumimoji="1" lang="ja-JP" altLang="en-US"/>
          </a:p>
        </p:txBody>
      </p:sp>
      <p:grpSp>
        <p:nvGrpSpPr>
          <p:cNvPr id="9" name="グループ化 8">
            <a:extLst>
              <a:ext uri="{FF2B5EF4-FFF2-40B4-BE49-F238E27FC236}">
                <a16:creationId xmlns:a16="http://schemas.microsoft.com/office/drawing/2014/main" id="{9A96E79D-33B0-9B48-9244-BD0863FAF9DE}"/>
              </a:ext>
            </a:extLst>
          </p:cNvPr>
          <p:cNvGrpSpPr/>
          <p:nvPr/>
        </p:nvGrpSpPr>
        <p:grpSpPr>
          <a:xfrm>
            <a:off x="6911111" y="4443627"/>
            <a:ext cx="3600344" cy="1933864"/>
            <a:chOff x="1651467" y="4378036"/>
            <a:chExt cx="3600344" cy="1933864"/>
          </a:xfrm>
        </p:grpSpPr>
        <p:pic>
          <p:nvPicPr>
            <p:cNvPr id="4" name="図 3">
              <a:extLst>
                <a:ext uri="{FF2B5EF4-FFF2-40B4-BE49-F238E27FC236}">
                  <a16:creationId xmlns:a16="http://schemas.microsoft.com/office/drawing/2014/main" id="{CE9F7E45-E554-C647-86BA-E04AE785DEED}"/>
                </a:ext>
              </a:extLst>
            </p:cNvPr>
            <p:cNvPicPr>
              <a:picLocks noChangeAspect="1"/>
            </p:cNvPicPr>
            <p:nvPr/>
          </p:nvPicPr>
          <p:blipFill rotWithShape="1">
            <a:blip r:embed="rId4"/>
            <a:srcRect t="15709" b="3720"/>
            <a:stretch/>
          </p:blipFill>
          <p:spPr>
            <a:xfrm>
              <a:off x="1651467" y="4378036"/>
              <a:ext cx="3600344"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E4588822-5A10-4745-8E66-D9B8E40EC1F8}"/>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grpSp>
        <p:nvGrpSpPr>
          <p:cNvPr id="10" name="グループ化 9">
            <a:extLst>
              <a:ext uri="{FF2B5EF4-FFF2-40B4-BE49-F238E27FC236}">
                <a16:creationId xmlns:a16="http://schemas.microsoft.com/office/drawing/2014/main" id="{119E1228-A539-3541-AEE4-30E4B55DDAAA}"/>
              </a:ext>
            </a:extLst>
          </p:cNvPr>
          <p:cNvGrpSpPr/>
          <p:nvPr/>
        </p:nvGrpSpPr>
        <p:grpSpPr>
          <a:xfrm>
            <a:off x="6891198" y="1896102"/>
            <a:ext cx="3598056" cy="1933864"/>
            <a:chOff x="6946620" y="4378036"/>
            <a:chExt cx="3598056" cy="1933864"/>
          </a:xfrm>
        </p:grpSpPr>
        <p:pic>
          <p:nvPicPr>
            <p:cNvPr id="5" name="図 4">
              <a:extLst>
                <a:ext uri="{FF2B5EF4-FFF2-40B4-BE49-F238E27FC236}">
                  <a16:creationId xmlns:a16="http://schemas.microsoft.com/office/drawing/2014/main" id="{1D107366-DBB3-B34B-ACCF-F69687800C19}"/>
                </a:ext>
              </a:extLst>
            </p:cNvPr>
            <p:cNvPicPr>
              <a:picLocks noChangeAspect="1"/>
            </p:cNvPicPr>
            <p:nvPr/>
          </p:nvPicPr>
          <p:blipFill rotWithShape="1">
            <a:blip r:embed="rId5"/>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94F85312-F2AF-3349-9E44-189D2FFE0845}"/>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15" name="グループ化 14">
            <a:extLst>
              <a:ext uri="{FF2B5EF4-FFF2-40B4-BE49-F238E27FC236}">
                <a16:creationId xmlns:a16="http://schemas.microsoft.com/office/drawing/2014/main" id="{ACDD858A-55CE-B142-AF8B-DEC023A06A06}"/>
              </a:ext>
            </a:extLst>
          </p:cNvPr>
          <p:cNvGrpSpPr/>
          <p:nvPr/>
        </p:nvGrpSpPr>
        <p:grpSpPr>
          <a:xfrm>
            <a:off x="1124072" y="4569403"/>
            <a:ext cx="4971928" cy="954107"/>
            <a:chOff x="1316182" y="4500130"/>
            <a:chExt cx="4971928" cy="954107"/>
          </a:xfrm>
        </p:grpSpPr>
        <p:sp>
          <p:nvSpPr>
            <p:cNvPr id="11" name="テキスト ボックス 10">
              <a:extLst>
                <a:ext uri="{FF2B5EF4-FFF2-40B4-BE49-F238E27FC236}">
                  <a16:creationId xmlns:a16="http://schemas.microsoft.com/office/drawing/2014/main" id="{BE91DC48-F802-0347-97EC-3C7801E7823C}"/>
                </a:ext>
              </a:extLst>
            </p:cNvPr>
            <p:cNvSpPr txBox="1"/>
            <p:nvPr/>
          </p:nvSpPr>
          <p:spPr>
            <a:xfrm>
              <a:off x="1789765" y="4500130"/>
              <a:ext cx="4498345" cy="954107"/>
            </a:xfrm>
            <a:prstGeom prst="rect">
              <a:avLst/>
            </a:prstGeom>
            <a:noFill/>
          </p:spPr>
          <p:txBody>
            <a:bodyPr wrap="square" rtlCol="0">
              <a:spAutoFit/>
            </a:bodyPr>
            <a:lstStyle/>
            <a:p>
              <a:r>
                <a:rPr kumimoji="1" lang="en-US" altLang="ja-JP" sz="2800" b="1" dirty="0"/>
                <a:t>Visualization and analysis tasks even more challenging</a:t>
              </a:r>
              <a:endParaRPr kumimoji="1" lang="ja-JP" altLang="en-US" sz="2800" b="1"/>
            </a:p>
          </p:txBody>
        </p:sp>
        <p:sp>
          <p:nvSpPr>
            <p:cNvPr id="12" name="右矢印 11">
              <a:extLst>
                <a:ext uri="{FF2B5EF4-FFF2-40B4-BE49-F238E27FC236}">
                  <a16:creationId xmlns:a16="http://schemas.microsoft.com/office/drawing/2014/main" id="{1BC2F0D1-3499-3C41-B5D2-1A4A5ECCCF0B}"/>
                </a:ext>
              </a:extLst>
            </p:cNvPr>
            <p:cNvSpPr/>
            <p:nvPr/>
          </p:nvSpPr>
          <p:spPr>
            <a:xfrm>
              <a:off x="1316182" y="4800527"/>
              <a:ext cx="373142" cy="3533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ストライプ矢印 13">
            <a:extLst>
              <a:ext uri="{FF2B5EF4-FFF2-40B4-BE49-F238E27FC236}">
                <a16:creationId xmlns:a16="http://schemas.microsoft.com/office/drawing/2014/main" id="{134DE3C7-1529-5548-B541-4B279136327C}"/>
              </a:ext>
            </a:extLst>
          </p:cNvPr>
          <p:cNvSpPr/>
          <p:nvPr/>
        </p:nvSpPr>
        <p:spPr>
          <a:xfrm rot="16200000" flipV="1">
            <a:off x="8526197" y="4041226"/>
            <a:ext cx="370170"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2214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80A1D-EF09-6741-B0A8-1D681A46D8EF}"/>
              </a:ext>
            </a:extLst>
          </p:cNvPr>
          <p:cNvSpPr>
            <a:spLocks noGrp="1"/>
          </p:cNvSpPr>
          <p:nvPr>
            <p:ph type="title"/>
          </p:nvPr>
        </p:nvSpPr>
        <p:spPr/>
        <p:txBody>
          <a:bodyPr/>
          <a:lstStyle/>
          <a:p>
            <a:r>
              <a:rPr lang="en-US" altLang="ja-JP" dirty="0"/>
              <a:t>In-situ Visualization</a:t>
            </a:r>
            <a:endParaRPr lang="ja-JP" altLang="en-US" dirty="0"/>
          </a:p>
        </p:txBody>
      </p:sp>
      <p:sp>
        <p:nvSpPr>
          <p:cNvPr id="3" name="コンテンツ プレースホルダー 2">
            <a:extLst>
              <a:ext uri="{FF2B5EF4-FFF2-40B4-BE49-F238E27FC236}">
                <a16:creationId xmlns:a16="http://schemas.microsoft.com/office/drawing/2014/main" id="{6E9275DD-2DD9-6042-9976-ABD1B746BF40}"/>
              </a:ext>
            </a:extLst>
          </p:cNvPr>
          <p:cNvSpPr>
            <a:spLocks noGrp="1"/>
          </p:cNvSpPr>
          <p:nvPr>
            <p:ph idx="1"/>
          </p:nvPr>
        </p:nvSpPr>
        <p:spPr/>
        <p:txBody>
          <a:bodyPr>
            <a:normAutofit/>
          </a:bodyPr>
          <a:lstStyle/>
          <a:p>
            <a:r>
              <a:rPr lang="en-US" altLang="ja-JP" b="1" dirty="0"/>
              <a:t>Post-hoc vis.</a:t>
            </a:r>
          </a:p>
          <a:p>
            <a:pPr lvl="1"/>
            <a:r>
              <a:rPr lang="en-US" altLang="ja-JP" dirty="0"/>
              <a:t>Transfer data to vis. PC</a:t>
            </a:r>
          </a:p>
          <a:p>
            <a:pPr lvl="1"/>
            <a:r>
              <a:rPr lang="en-US" altLang="ja-JP" dirty="0"/>
              <a:t>Rendering on vis. PC</a:t>
            </a:r>
            <a:br>
              <a:rPr lang="en-US" altLang="ja-JP" dirty="0"/>
            </a:br>
            <a:r>
              <a:rPr lang="en-US" altLang="ja-JP" dirty="0"/>
              <a:t>(with GPUs)</a:t>
            </a:r>
          </a:p>
          <a:p>
            <a:pPr lvl="1"/>
            <a:r>
              <a:rPr lang="en-US" altLang="ja-JP" dirty="0"/>
              <a:t>Data I/O for sim. results</a:t>
            </a:r>
            <a:br>
              <a:rPr lang="en-US" altLang="ja-JP" dirty="0"/>
            </a:br>
            <a:r>
              <a:rPr lang="en-US" altLang="ja-JP" dirty="0"/>
              <a:t>is expensive</a:t>
            </a:r>
          </a:p>
          <a:p>
            <a:r>
              <a:rPr lang="en-US" altLang="ja-JP" b="1" dirty="0"/>
              <a:t>In-situ vis.</a:t>
            </a:r>
          </a:p>
          <a:p>
            <a:pPr lvl="1"/>
            <a:r>
              <a:rPr lang="en-US" altLang="ja-JP" dirty="0"/>
              <a:t>Avoiding data I/O</a:t>
            </a:r>
          </a:p>
          <a:p>
            <a:pPr lvl="1"/>
            <a:r>
              <a:rPr lang="en-US" altLang="ja-JP" dirty="0"/>
              <a:t>Rendering directly from</a:t>
            </a:r>
            <a:br>
              <a:rPr lang="en-US" altLang="ja-JP" dirty="0"/>
            </a:br>
            <a:r>
              <a:rPr lang="en-US" altLang="ja-JP" dirty="0"/>
              <a:t>sim. results on HPC</a:t>
            </a:r>
            <a:endParaRPr lang="ja-JP" altLang="en-US"/>
          </a:p>
        </p:txBody>
      </p:sp>
      <p:sp>
        <p:nvSpPr>
          <p:cNvPr id="33" name="正方形/長方形 32">
            <a:extLst>
              <a:ext uri="{FF2B5EF4-FFF2-40B4-BE49-F238E27FC236}">
                <a16:creationId xmlns:a16="http://schemas.microsoft.com/office/drawing/2014/main" id="{6556E561-CED0-C947-9A7E-99BCAD477782}"/>
              </a:ext>
            </a:extLst>
          </p:cNvPr>
          <p:cNvSpPr/>
          <p:nvPr/>
        </p:nvSpPr>
        <p:spPr>
          <a:xfrm>
            <a:off x="4898571" y="1980743"/>
            <a:ext cx="2024743" cy="18238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72A1780-0F41-FC46-94B8-7072CE608926}"/>
              </a:ext>
            </a:extLst>
          </p:cNvPr>
          <p:cNvSpPr/>
          <p:nvPr/>
        </p:nvSpPr>
        <p:spPr>
          <a:xfrm>
            <a:off x="6910510" y="1980744"/>
            <a:ext cx="4788911"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5E8EF7-E38E-B840-9951-05CDAD9602B7}"/>
              </a:ext>
            </a:extLst>
          </p:cNvPr>
          <p:cNvSpPr txBox="1"/>
          <p:nvPr/>
        </p:nvSpPr>
        <p:spPr>
          <a:xfrm>
            <a:off x="4865111" y="1951829"/>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0" name="テキスト ボックス 39">
            <a:extLst>
              <a:ext uri="{FF2B5EF4-FFF2-40B4-BE49-F238E27FC236}">
                <a16:creationId xmlns:a16="http://schemas.microsoft.com/office/drawing/2014/main" id="{7BCE9AC1-BD2C-E445-93EF-BB026EC1B288}"/>
              </a:ext>
            </a:extLst>
          </p:cNvPr>
          <p:cNvSpPr txBox="1"/>
          <p:nvPr/>
        </p:nvSpPr>
        <p:spPr>
          <a:xfrm>
            <a:off x="11043628" y="1951306"/>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3" name="グループ化 122">
            <a:extLst>
              <a:ext uri="{FF2B5EF4-FFF2-40B4-BE49-F238E27FC236}">
                <a16:creationId xmlns:a16="http://schemas.microsoft.com/office/drawing/2014/main" id="{0E3366B8-84FC-A448-B113-EE691CE7826F}"/>
              </a:ext>
            </a:extLst>
          </p:cNvPr>
          <p:cNvGrpSpPr/>
          <p:nvPr/>
        </p:nvGrpSpPr>
        <p:grpSpPr>
          <a:xfrm>
            <a:off x="5112327" y="2221925"/>
            <a:ext cx="6356529" cy="1538352"/>
            <a:chOff x="5112327" y="2221925"/>
            <a:chExt cx="6356529" cy="1538352"/>
          </a:xfrm>
        </p:grpSpPr>
        <p:pic>
          <p:nvPicPr>
            <p:cNvPr id="4" name="図 3">
              <a:extLst>
                <a:ext uri="{FF2B5EF4-FFF2-40B4-BE49-F238E27FC236}">
                  <a16:creationId xmlns:a16="http://schemas.microsoft.com/office/drawing/2014/main" id="{69B7CA34-A696-8C49-AF0F-067386763B00}"/>
                </a:ext>
              </a:extLst>
            </p:cNvPr>
            <p:cNvPicPr>
              <a:picLocks noChangeAspect="1"/>
            </p:cNvPicPr>
            <p:nvPr/>
          </p:nvPicPr>
          <p:blipFill rotWithShape="1">
            <a:blip r:embed="rId4"/>
            <a:srcRect l="31713" r="30766"/>
            <a:stretch/>
          </p:blipFill>
          <p:spPr>
            <a:xfrm>
              <a:off x="5112327" y="2246060"/>
              <a:ext cx="912199" cy="929679"/>
            </a:xfrm>
            <a:prstGeom prst="ellipse">
              <a:avLst/>
            </a:prstGeom>
            <a:ln w="38100">
              <a:solidFill>
                <a:schemeClr val="tx1"/>
              </a:solidFill>
            </a:ln>
          </p:spPr>
        </p:pic>
        <p:pic>
          <p:nvPicPr>
            <p:cNvPr id="5" name="図 4" descr="screenshot_128.png">
              <a:extLst>
                <a:ext uri="{FF2B5EF4-FFF2-40B4-BE49-F238E27FC236}">
                  <a16:creationId xmlns:a16="http://schemas.microsoft.com/office/drawing/2014/main" id="{22212253-2BC9-AA48-9F79-582D519FE10A}"/>
                </a:ext>
              </a:extLst>
            </p:cNvPr>
            <p:cNvPicPr>
              <a:picLocks noChangeAspect="1"/>
            </p:cNvPicPr>
            <p:nvPr/>
          </p:nvPicPr>
          <p:blipFill rotWithShape="1">
            <a:blip r:embed="rId5">
              <a:extLst>
                <a:ext uri="{28A0092B-C50C-407E-A947-70E740481C1C}">
                  <a14:useLocalDpi xmlns:a14="http://schemas.microsoft.com/office/drawing/2010/main" val="0"/>
                </a:ext>
              </a:extLst>
            </a:blip>
            <a:srcRect l="18733" t="25108" r="14475" b="11046"/>
            <a:stretch/>
          </p:blipFill>
          <p:spPr>
            <a:xfrm>
              <a:off x="7818267" y="2251389"/>
              <a:ext cx="927168" cy="924349"/>
            </a:xfrm>
            <a:prstGeom prst="ellipse">
              <a:avLst/>
            </a:prstGeom>
            <a:ln w="38100">
              <a:solidFill>
                <a:schemeClr val="tx1"/>
              </a:solidFill>
            </a:ln>
          </p:spPr>
        </p:pic>
        <p:pic>
          <p:nvPicPr>
            <p:cNvPr id="8" name="図 7">
              <a:extLst>
                <a:ext uri="{FF2B5EF4-FFF2-40B4-BE49-F238E27FC236}">
                  <a16:creationId xmlns:a16="http://schemas.microsoft.com/office/drawing/2014/main" id="{F9FBD2A2-D352-024B-8C16-5869CB12CA76}"/>
                </a:ext>
              </a:extLst>
            </p:cNvPr>
            <p:cNvPicPr>
              <a:picLocks noChangeAspect="1"/>
            </p:cNvPicPr>
            <p:nvPr/>
          </p:nvPicPr>
          <p:blipFill>
            <a:blip r:embed="rId6"/>
            <a:stretch>
              <a:fillRect/>
            </a:stretch>
          </p:blipFill>
          <p:spPr>
            <a:xfrm>
              <a:off x="10543191" y="2250072"/>
              <a:ext cx="925665" cy="925665"/>
            </a:xfrm>
            <a:prstGeom prst="ellipse">
              <a:avLst/>
            </a:prstGeom>
            <a:ln w="38100">
              <a:solidFill>
                <a:schemeClr val="tx1"/>
              </a:solidFill>
            </a:ln>
          </p:spPr>
        </p:pic>
        <p:sp>
          <p:nvSpPr>
            <p:cNvPr id="10" name="テキスト ボックス 9">
              <a:extLst>
                <a:ext uri="{FF2B5EF4-FFF2-40B4-BE49-F238E27FC236}">
                  <a16:creationId xmlns:a16="http://schemas.microsoft.com/office/drawing/2014/main" id="{EDDFA70E-05FA-8B4A-85C1-56EB09DC4A40}"/>
                </a:ext>
              </a:extLst>
            </p:cNvPr>
            <p:cNvSpPr txBox="1"/>
            <p:nvPr/>
          </p:nvSpPr>
          <p:spPr>
            <a:xfrm>
              <a:off x="5125925" y="3277140"/>
              <a:ext cx="885007" cy="282637"/>
            </a:xfrm>
            <a:prstGeom prst="rect">
              <a:avLst/>
            </a:prstGeom>
            <a:noFill/>
          </p:spPr>
          <p:txBody>
            <a:bodyPr wrap="none" rtlCol="0">
              <a:spAutoFit/>
            </a:bodyPr>
            <a:lstStyle/>
            <a:p>
              <a:r>
                <a:rPr lang="en-US" altLang="ja-JP" sz="1400"/>
                <a:t>Simulation</a:t>
              </a:r>
              <a:endParaRPr lang="ja-JP" altLang="en-US" sz="1400"/>
            </a:p>
          </p:txBody>
        </p:sp>
        <p:sp>
          <p:nvSpPr>
            <p:cNvPr id="11" name="テキスト ボックス 10">
              <a:extLst>
                <a:ext uri="{FF2B5EF4-FFF2-40B4-BE49-F238E27FC236}">
                  <a16:creationId xmlns:a16="http://schemas.microsoft.com/office/drawing/2014/main" id="{88DB043D-4AAE-0E4A-8134-C626260A346A}"/>
                </a:ext>
              </a:extLst>
            </p:cNvPr>
            <p:cNvSpPr txBox="1"/>
            <p:nvPr/>
          </p:nvSpPr>
          <p:spPr>
            <a:xfrm>
              <a:off x="6554971" y="3277140"/>
              <a:ext cx="732854" cy="282637"/>
            </a:xfrm>
            <a:prstGeom prst="rect">
              <a:avLst/>
            </a:prstGeom>
            <a:noFill/>
          </p:spPr>
          <p:txBody>
            <a:bodyPr wrap="none" rtlCol="0">
              <a:spAutoFit/>
            </a:bodyPr>
            <a:lstStyle/>
            <a:p>
              <a:r>
                <a:rPr lang="en-US" altLang="ja-JP" sz="1400"/>
                <a:t>Data I/O</a:t>
              </a:r>
              <a:endParaRPr lang="ja-JP" altLang="en-US" sz="1400"/>
            </a:p>
          </p:txBody>
        </p:sp>
        <p:sp>
          <p:nvSpPr>
            <p:cNvPr id="12" name="テキスト ボックス 11">
              <a:extLst>
                <a:ext uri="{FF2B5EF4-FFF2-40B4-BE49-F238E27FC236}">
                  <a16:creationId xmlns:a16="http://schemas.microsoft.com/office/drawing/2014/main" id="{BE505E77-3B07-0749-A07F-FF22C6E0840C}"/>
                </a:ext>
              </a:extLst>
            </p:cNvPr>
            <p:cNvSpPr txBox="1"/>
            <p:nvPr/>
          </p:nvSpPr>
          <p:spPr>
            <a:xfrm>
              <a:off x="7589243" y="3277138"/>
              <a:ext cx="1385216" cy="480483"/>
            </a:xfrm>
            <a:prstGeom prst="rect">
              <a:avLst/>
            </a:prstGeom>
            <a:noFill/>
          </p:spPr>
          <p:txBody>
            <a:bodyPr wrap="none" rtlCol="0">
              <a:spAutoFit/>
            </a:bodyPr>
            <a:lstStyle/>
            <a:p>
              <a:pPr algn="ctr"/>
              <a:r>
                <a:rPr lang="en-US" altLang="ja-JP" sz="1400"/>
                <a:t>Filtering/Mapping</a:t>
              </a:r>
            </a:p>
            <a:p>
              <a:pPr algn="ctr"/>
              <a:r>
                <a:rPr lang="en-US" altLang="ja-JP" sz="1400"/>
                <a:t>Analysis</a:t>
              </a:r>
              <a:endParaRPr lang="ja-JP" altLang="en-US" sz="1400"/>
            </a:p>
          </p:txBody>
        </p:sp>
        <p:sp>
          <p:nvSpPr>
            <p:cNvPr id="13" name="テキスト ボックス 12">
              <a:extLst>
                <a:ext uri="{FF2B5EF4-FFF2-40B4-BE49-F238E27FC236}">
                  <a16:creationId xmlns:a16="http://schemas.microsoft.com/office/drawing/2014/main" id="{0CAE970D-6893-3944-8B9E-AC8EA3FEF49B}"/>
                </a:ext>
              </a:extLst>
            </p:cNvPr>
            <p:cNvSpPr txBox="1"/>
            <p:nvPr/>
          </p:nvSpPr>
          <p:spPr>
            <a:xfrm>
              <a:off x="9216470" y="3277140"/>
              <a:ext cx="855684" cy="282637"/>
            </a:xfrm>
            <a:prstGeom prst="rect">
              <a:avLst/>
            </a:prstGeom>
            <a:noFill/>
          </p:spPr>
          <p:txBody>
            <a:bodyPr wrap="none" rtlCol="0">
              <a:spAutoFit/>
            </a:bodyPr>
            <a:lstStyle/>
            <a:p>
              <a:r>
                <a:rPr lang="en-US" altLang="ja-JP" sz="1400"/>
                <a:t>Rendering</a:t>
              </a:r>
              <a:endParaRPr lang="ja-JP" altLang="en-US" sz="1400"/>
            </a:p>
          </p:txBody>
        </p:sp>
        <p:sp>
          <p:nvSpPr>
            <p:cNvPr id="14" name="テキスト ボックス 13">
              <a:extLst>
                <a:ext uri="{FF2B5EF4-FFF2-40B4-BE49-F238E27FC236}">
                  <a16:creationId xmlns:a16="http://schemas.microsoft.com/office/drawing/2014/main" id="{FC6BBDB0-7584-FF4F-B123-5C1FB7BA8E10}"/>
                </a:ext>
              </a:extLst>
            </p:cNvPr>
            <p:cNvSpPr txBox="1"/>
            <p:nvPr/>
          </p:nvSpPr>
          <p:spPr>
            <a:xfrm>
              <a:off x="10619703" y="3279794"/>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pic>
          <p:nvPicPr>
            <p:cNvPr id="15" name="図 14">
              <a:extLst>
                <a:ext uri="{FF2B5EF4-FFF2-40B4-BE49-F238E27FC236}">
                  <a16:creationId xmlns:a16="http://schemas.microsoft.com/office/drawing/2014/main" id="{86304EAA-9A71-214B-B477-56D90BCAC1BF}"/>
                </a:ext>
              </a:extLst>
            </p:cNvPr>
            <p:cNvPicPr>
              <a:picLocks noChangeAspect="1"/>
            </p:cNvPicPr>
            <p:nvPr/>
          </p:nvPicPr>
          <p:blipFill rotWithShape="1">
            <a:blip r:embed="rId7"/>
            <a:srcRect l="32581" t="9159" r="10245" b="23572"/>
            <a:stretch/>
          </p:blipFill>
          <p:spPr>
            <a:xfrm>
              <a:off x="6458641" y="2250072"/>
              <a:ext cx="925588" cy="925665"/>
            </a:xfrm>
            <a:prstGeom prst="ellipse">
              <a:avLst/>
            </a:prstGeom>
            <a:ln w="38100">
              <a:solidFill>
                <a:schemeClr val="tx1"/>
              </a:solidFill>
            </a:ln>
          </p:spPr>
        </p:pic>
        <p:cxnSp>
          <p:nvCxnSpPr>
            <p:cNvPr id="16" name="直線矢印コネクタ 16">
              <a:extLst>
                <a:ext uri="{FF2B5EF4-FFF2-40B4-BE49-F238E27FC236}">
                  <a16:creationId xmlns:a16="http://schemas.microsoft.com/office/drawing/2014/main" id="{E6380AFC-15AC-0A4A-B715-62AE59811A97}"/>
                </a:ext>
              </a:extLst>
            </p:cNvPr>
            <p:cNvCxnSpPr>
              <a:cxnSpLocks/>
              <a:endCxn id="17" idx="2"/>
            </p:cNvCxnSpPr>
            <p:nvPr/>
          </p:nvCxnSpPr>
          <p:spPr>
            <a:xfrm>
              <a:off x="6024526" y="2710900"/>
              <a:ext cx="434115"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57D8165A-F637-3E45-ADAE-2DD3A758B690}"/>
                </a:ext>
              </a:extLst>
            </p:cNvPr>
            <p:cNvCxnSpPr>
              <a:stCxn id="17" idx="6"/>
            </p:cNvCxnSpPr>
            <p:nvPr/>
          </p:nvCxnSpPr>
          <p:spPr>
            <a:xfrm>
              <a:off x="7384230" y="2712907"/>
              <a:ext cx="434038" cy="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6">
              <a:extLst>
                <a:ext uri="{FF2B5EF4-FFF2-40B4-BE49-F238E27FC236}">
                  <a16:creationId xmlns:a16="http://schemas.microsoft.com/office/drawing/2014/main" id="{982E6756-64FB-784C-A51E-2B90A25F5C88}"/>
                </a:ext>
              </a:extLst>
            </p:cNvPr>
            <p:cNvCxnSpPr>
              <a:cxnSpLocks/>
              <a:stCxn id="5" idx="6"/>
              <a:endCxn id="52" idx="2"/>
            </p:cNvCxnSpPr>
            <p:nvPr/>
          </p:nvCxnSpPr>
          <p:spPr>
            <a:xfrm>
              <a:off x="8745435" y="2713564"/>
              <a:ext cx="404667" cy="5929"/>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FD0EC58C-EB7B-3646-8687-4599EB65BE97}"/>
                </a:ext>
              </a:extLst>
            </p:cNvPr>
            <p:cNvCxnSpPr>
              <a:cxnSpLocks/>
              <a:stCxn id="52" idx="6"/>
              <a:endCxn id="8" idx="2"/>
            </p:cNvCxnSpPr>
            <p:nvPr/>
          </p:nvCxnSpPr>
          <p:spPr>
            <a:xfrm flipV="1">
              <a:off x="10145238" y="2712905"/>
              <a:ext cx="397953" cy="658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グループ化 53">
              <a:extLst>
                <a:ext uri="{FF2B5EF4-FFF2-40B4-BE49-F238E27FC236}">
                  <a16:creationId xmlns:a16="http://schemas.microsoft.com/office/drawing/2014/main" id="{77A0085F-D437-284E-9B6F-4A1264D4C15D}"/>
                </a:ext>
              </a:extLst>
            </p:cNvPr>
            <p:cNvGrpSpPr/>
            <p:nvPr/>
          </p:nvGrpSpPr>
          <p:grpSpPr>
            <a:xfrm>
              <a:off x="9150102" y="2221925"/>
              <a:ext cx="995136" cy="995136"/>
              <a:chOff x="8299542" y="2018147"/>
              <a:chExt cx="995136" cy="995136"/>
            </a:xfrm>
          </p:grpSpPr>
          <p:sp>
            <p:nvSpPr>
              <p:cNvPr id="52" name="円/楕円 51">
                <a:extLst>
                  <a:ext uri="{FF2B5EF4-FFF2-40B4-BE49-F238E27FC236}">
                    <a16:creationId xmlns:a16="http://schemas.microsoft.com/office/drawing/2014/main" id="{7B5210B5-FBF0-A84E-BA80-FC0E6D80F270}"/>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Picture 3">
                <a:extLst>
                  <a:ext uri="{FF2B5EF4-FFF2-40B4-BE49-F238E27FC236}">
                    <a16:creationId xmlns:a16="http://schemas.microsoft.com/office/drawing/2014/main" id="{4A7D4BF1-7F27-7F47-A8CE-D0E01A1B9DA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4" name="Picture 3">
              <a:extLst>
                <a:ext uri="{FF2B5EF4-FFF2-40B4-BE49-F238E27FC236}">
                  <a16:creationId xmlns:a16="http://schemas.microsoft.com/office/drawing/2014/main" id="{8E8BE361-99FB-1543-A421-D24AA3B45A7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18968" y="252207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3" name="テキスト ボックス 42">
            <a:extLst>
              <a:ext uri="{FF2B5EF4-FFF2-40B4-BE49-F238E27FC236}">
                <a16:creationId xmlns:a16="http://schemas.microsoft.com/office/drawing/2014/main" id="{50891023-B30F-CE43-9C6F-C194CF5E36DC}"/>
              </a:ext>
            </a:extLst>
          </p:cNvPr>
          <p:cNvSpPr txBox="1"/>
          <p:nvPr/>
        </p:nvSpPr>
        <p:spPr>
          <a:xfrm>
            <a:off x="6893440" y="2080628"/>
            <a:ext cx="720313" cy="769441"/>
          </a:xfrm>
          <a:prstGeom prst="rect">
            <a:avLst/>
          </a:prstGeom>
          <a:noFill/>
        </p:spPr>
        <p:txBody>
          <a:bodyPr wrap="square" rtlCol="0">
            <a:spAutoFit/>
          </a:bodyPr>
          <a:lstStyle/>
          <a:p>
            <a:r>
              <a:rPr kumimoji="1" lang="ja-JP" altLang="en-US" sz="4400"/>
              <a:t>😩</a:t>
            </a:r>
          </a:p>
        </p:txBody>
      </p:sp>
      <p:grpSp>
        <p:nvGrpSpPr>
          <p:cNvPr id="7" name="グループ化 6">
            <a:extLst>
              <a:ext uri="{FF2B5EF4-FFF2-40B4-BE49-F238E27FC236}">
                <a16:creationId xmlns:a16="http://schemas.microsoft.com/office/drawing/2014/main" id="{DCD7B5F0-C283-B54E-9BFE-AD665F1D434F}"/>
              </a:ext>
            </a:extLst>
          </p:cNvPr>
          <p:cNvGrpSpPr/>
          <p:nvPr/>
        </p:nvGrpSpPr>
        <p:grpSpPr>
          <a:xfrm>
            <a:off x="4862389" y="4250912"/>
            <a:ext cx="6864923" cy="1864586"/>
            <a:chOff x="4862389" y="4250912"/>
            <a:chExt cx="6864923" cy="1864586"/>
          </a:xfrm>
        </p:grpSpPr>
        <p:sp>
          <p:nvSpPr>
            <p:cNvPr id="37" name="正方形/長方形 36">
              <a:extLst>
                <a:ext uri="{FF2B5EF4-FFF2-40B4-BE49-F238E27FC236}">
                  <a16:creationId xmlns:a16="http://schemas.microsoft.com/office/drawing/2014/main" id="{EA59C8D6-54AD-3A46-884F-E0CB99FB9628}"/>
                </a:ext>
              </a:extLst>
            </p:cNvPr>
            <p:cNvSpPr/>
            <p:nvPr/>
          </p:nvSpPr>
          <p:spPr>
            <a:xfrm>
              <a:off x="4898571" y="4291687"/>
              <a:ext cx="5436626" cy="18238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8D650B8-F1C3-2341-9E08-89F64FFB747D}"/>
                </a:ext>
              </a:extLst>
            </p:cNvPr>
            <p:cNvSpPr/>
            <p:nvPr/>
          </p:nvSpPr>
          <p:spPr>
            <a:xfrm>
              <a:off x="10314165" y="4291687"/>
              <a:ext cx="1385256"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A4167C2-C17B-4C43-ACA7-BD1FE355E6A6}"/>
                </a:ext>
              </a:extLst>
            </p:cNvPr>
            <p:cNvSpPr txBox="1"/>
            <p:nvPr/>
          </p:nvSpPr>
          <p:spPr>
            <a:xfrm>
              <a:off x="4862389" y="4251435"/>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2" name="テキスト ボックス 41">
              <a:extLst>
                <a:ext uri="{FF2B5EF4-FFF2-40B4-BE49-F238E27FC236}">
                  <a16:creationId xmlns:a16="http://schemas.microsoft.com/office/drawing/2014/main" id="{116C447F-6F3B-AD4E-8F95-088FDED1DD84}"/>
                </a:ext>
              </a:extLst>
            </p:cNvPr>
            <p:cNvSpPr txBox="1"/>
            <p:nvPr/>
          </p:nvSpPr>
          <p:spPr>
            <a:xfrm>
              <a:off x="11040906" y="4250912"/>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2" name="グループ化 121">
              <a:extLst>
                <a:ext uri="{FF2B5EF4-FFF2-40B4-BE49-F238E27FC236}">
                  <a16:creationId xmlns:a16="http://schemas.microsoft.com/office/drawing/2014/main" id="{0FC0EDB6-ADC9-5A4C-8DEE-93A15189EBFE}"/>
                </a:ext>
              </a:extLst>
            </p:cNvPr>
            <p:cNvGrpSpPr/>
            <p:nvPr/>
          </p:nvGrpSpPr>
          <p:grpSpPr>
            <a:xfrm>
              <a:off x="5112327" y="4505196"/>
              <a:ext cx="6356529" cy="1546947"/>
              <a:chOff x="5112327" y="4505196"/>
              <a:chExt cx="6356529" cy="1546947"/>
            </a:xfrm>
          </p:grpSpPr>
          <p:pic>
            <p:nvPicPr>
              <p:cNvPr id="20" name="図 3">
                <a:extLst>
                  <a:ext uri="{FF2B5EF4-FFF2-40B4-BE49-F238E27FC236}">
                    <a16:creationId xmlns:a16="http://schemas.microsoft.com/office/drawing/2014/main" id="{838E1475-12AD-E345-B13B-0048C3B79E8E}"/>
                  </a:ext>
                </a:extLst>
              </p:cNvPr>
              <p:cNvPicPr>
                <a:picLocks noChangeAspect="1"/>
              </p:cNvPicPr>
              <p:nvPr/>
            </p:nvPicPr>
            <p:blipFill rotWithShape="1">
              <a:blip r:embed="rId4"/>
              <a:srcRect l="31713" r="30766"/>
              <a:stretch/>
            </p:blipFill>
            <p:spPr>
              <a:xfrm>
                <a:off x="5112327" y="4537926"/>
                <a:ext cx="912199" cy="929679"/>
              </a:xfrm>
              <a:prstGeom prst="ellipse">
                <a:avLst/>
              </a:prstGeom>
              <a:ln w="38100">
                <a:solidFill>
                  <a:schemeClr val="tx1"/>
                </a:solidFill>
              </a:ln>
            </p:spPr>
          </p:pic>
          <p:pic>
            <p:nvPicPr>
              <p:cNvPr id="24" name="図 7">
                <a:extLst>
                  <a:ext uri="{FF2B5EF4-FFF2-40B4-BE49-F238E27FC236}">
                    <a16:creationId xmlns:a16="http://schemas.microsoft.com/office/drawing/2014/main" id="{C15EDE6E-F5AF-0C41-9E6A-C15225A759A3}"/>
                  </a:ext>
                </a:extLst>
              </p:cNvPr>
              <p:cNvPicPr>
                <a:picLocks noChangeAspect="1"/>
              </p:cNvPicPr>
              <p:nvPr/>
            </p:nvPicPr>
            <p:blipFill>
              <a:blip r:embed="rId6"/>
              <a:stretch>
                <a:fillRect/>
              </a:stretch>
            </p:blipFill>
            <p:spPr>
              <a:xfrm>
                <a:off x="10543191" y="4541938"/>
                <a:ext cx="925665" cy="925665"/>
              </a:xfrm>
              <a:prstGeom prst="ellipse">
                <a:avLst/>
              </a:prstGeom>
              <a:ln w="38100">
                <a:solidFill>
                  <a:schemeClr val="tx1"/>
                </a:solidFill>
              </a:ln>
            </p:spPr>
          </p:pic>
          <p:sp>
            <p:nvSpPr>
              <p:cNvPr id="26" name="テキスト ボックス 9">
                <a:extLst>
                  <a:ext uri="{FF2B5EF4-FFF2-40B4-BE49-F238E27FC236}">
                    <a16:creationId xmlns:a16="http://schemas.microsoft.com/office/drawing/2014/main" id="{A3EC328B-A311-7E41-88A6-E6FD4BFB1668}"/>
                  </a:ext>
                </a:extLst>
              </p:cNvPr>
              <p:cNvSpPr txBox="1"/>
              <p:nvPr/>
            </p:nvSpPr>
            <p:spPr>
              <a:xfrm>
                <a:off x="5125925" y="5569006"/>
                <a:ext cx="885007" cy="282637"/>
              </a:xfrm>
              <a:prstGeom prst="rect">
                <a:avLst/>
              </a:prstGeom>
              <a:noFill/>
            </p:spPr>
            <p:txBody>
              <a:bodyPr wrap="none" rtlCol="0">
                <a:spAutoFit/>
              </a:bodyPr>
              <a:lstStyle/>
              <a:p>
                <a:r>
                  <a:rPr lang="en-US" altLang="ja-JP" sz="1400"/>
                  <a:t>Simulation</a:t>
                </a:r>
                <a:endParaRPr lang="ja-JP" altLang="en-US" sz="1400"/>
              </a:p>
            </p:txBody>
          </p:sp>
          <p:sp>
            <p:nvSpPr>
              <p:cNvPr id="27" name="テキスト ボックス 11">
                <a:extLst>
                  <a:ext uri="{FF2B5EF4-FFF2-40B4-BE49-F238E27FC236}">
                    <a16:creationId xmlns:a16="http://schemas.microsoft.com/office/drawing/2014/main" id="{73C14B3A-40F3-2247-A8DC-3AD4D63C0BBA}"/>
                  </a:ext>
                </a:extLst>
              </p:cNvPr>
              <p:cNvSpPr txBox="1"/>
              <p:nvPr/>
            </p:nvSpPr>
            <p:spPr>
              <a:xfrm>
                <a:off x="7589243" y="5569004"/>
                <a:ext cx="1385216" cy="480483"/>
              </a:xfrm>
              <a:prstGeom prst="rect">
                <a:avLst/>
              </a:prstGeom>
              <a:noFill/>
            </p:spPr>
            <p:txBody>
              <a:bodyPr wrap="none" rtlCol="0">
                <a:spAutoFit/>
              </a:bodyPr>
              <a:lstStyle/>
              <a:p>
                <a:pPr algn="ctr"/>
                <a:r>
                  <a:rPr lang="en-US" altLang="ja-JP" sz="1400" dirty="0"/>
                  <a:t>Filtering/Mapping</a:t>
                </a:r>
              </a:p>
              <a:p>
                <a:pPr algn="ctr"/>
                <a:r>
                  <a:rPr lang="en-US" altLang="ja-JP" sz="1400" dirty="0"/>
                  <a:t>Analysis</a:t>
                </a:r>
                <a:endParaRPr lang="ja-JP" altLang="en-US" sz="1400"/>
              </a:p>
            </p:txBody>
          </p:sp>
          <p:sp>
            <p:nvSpPr>
              <p:cNvPr id="28" name="テキスト ボックス 12">
                <a:extLst>
                  <a:ext uri="{FF2B5EF4-FFF2-40B4-BE49-F238E27FC236}">
                    <a16:creationId xmlns:a16="http://schemas.microsoft.com/office/drawing/2014/main" id="{80A5402A-82CC-394F-B0CD-5B77F7FE71B5}"/>
                  </a:ext>
                </a:extLst>
              </p:cNvPr>
              <p:cNvSpPr txBox="1"/>
              <p:nvPr/>
            </p:nvSpPr>
            <p:spPr>
              <a:xfrm>
                <a:off x="9216470" y="5569006"/>
                <a:ext cx="855684" cy="282637"/>
              </a:xfrm>
              <a:prstGeom prst="rect">
                <a:avLst/>
              </a:prstGeom>
              <a:noFill/>
            </p:spPr>
            <p:txBody>
              <a:bodyPr wrap="none" rtlCol="0">
                <a:spAutoFit/>
              </a:bodyPr>
              <a:lstStyle/>
              <a:p>
                <a:r>
                  <a:rPr lang="en-US" altLang="ja-JP" sz="1400"/>
                  <a:t>Rendering</a:t>
                </a:r>
                <a:endParaRPr lang="ja-JP" altLang="en-US" sz="1400"/>
              </a:p>
            </p:txBody>
          </p:sp>
          <p:sp>
            <p:nvSpPr>
              <p:cNvPr id="29" name="テキスト ボックス 13">
                <a:extLst>
                  <a:ext uri="{FF2B5EF4-FFF2-40B4-BE49-F238E27FC236}">
                    <a16:creationId xmlns:a16="http://schemas.microsoft.com/office/drawing/2014/main" id="{55798855-25D6-3C4C-883B-8074760393ED}"/>
                  </a:ext>
                </a:extLst>
              </p:cNvPr>
              <p:cNvSpPr txBox="1"/>
              <p:nvPr/>
            </p:nvSpPr>
            <p:spPr>
              <a:xfrm>
                <a:off x="10619703" y="5571660"/>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cxnSp>
            <p:nvCxnSpPr>
              <p:cNvPr id="30" name="直線矢印コネクタ 16">
                <a:extLst>
                  <a:ext uri="{FF2B5EF4-FFF2-40B4-BE49-F238E27FC236}">
                    <a16:creationId xmlns:a16="http://schemas.microsoft.com/office/drawing/2014/main" id="{ADEE7C5C-07E2-5443-8350-4F2DB169D658}"/>
                  </a:ext>
                </a:extLst>
              </p:cNvPr>
              <p:cNvCxnSpPr/>
              <p:nvPr/>
            </p:nvCxnSpPr>
            <p:spPr>
              <a:xfrm>
                <a:off x="6024526" y="5002764"/>
                <a:ext cx="1793741" cy="2665"/>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16">
                <a:extLst>
                  <a:ext uri="{FF2B5EF4-FFF2-40B4-BE49-F238E27FC236}">
                    <a16:creationId xmlns:a16="http://schemas.microsoft.com/office/drawing/2014/main" id="{FB338ACF-C789-9B4C-8018-81794ABCBA13}"/>
                  </a:ext>
                </a:extLst>
              </p:cNvPr>
              <p:cNvCxnSpPr>
                <a:cxnSpLocks/>
                <a:endCxn id="116" idx="2"/>
              </p:cNvCxnSpPr>
              <p:nvPr/>
            </p:nvCxnSpPr>
            <p:spPr>
              <a:xfrm flipV="1">
                <a:off x="8745435" y="5002764"/>
                <a:ext cx="412538" cy="266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16">
                <a:extLst>
                  <a:ext uri="{FF2B5EF4-FFF2-40B4-BE49-F238E27FC236}">
                    <a16:creationId xmlns:a16="http://schemas.microsoft.com/office/drawing/2014/main" id="{62B13CC6-A56E-0749-961C-33FE1FF67FE4}"/>
                  </a:ext>
                </a:extLst>
              </p:cNvPr>
              <p:cNvCxnSpPr>
                <a:cxnSpLocks/>
                <a:stCxn id="116" idx="6"/>
                <a:endCxn id="24" idx="2"/>
              </p:cNvCxnSpPr>
              <p:nvPr/>
            </p:nvCxnSpPr>
            <p:spPr>
              <a:xfrm>
                <a:off x="10153109" y="5002764"/>
                <a:ext cx="390082"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1" name="図 4" descr="screenshot_128.png">
                <a:extLst>
                  <a:ext uri="{FF2B5EF4-FFF2-40B4-BE49-F238E27FC236}">
                    <a16:creationId xmlns:a16="http://schemas.microsoft.com/office/drawing/2014/main" id="{8ED7F8FA-38B3-9F4A-A956-2A872A9B01FC}"/>
                  </a:ext>
                </a:extLst>
              </p:cNvPr>
              <p:cNvPicPr>
                <a:picLocks noChangeAspect="1"/>
              </p:cNvPicPr>
              <p:nvPr/>
            </p:nvPicPr>
            <p:blipFill rotWithShape="1">
              <a:blip r:embed="rId5">
                <a:extLst>
                  <a:ext uri="{28A0092B-C50C-407E-A947-70E740481C1C}">
                    <a14:useLocalDpi xmlns:a14="http://schemas.microsoft.com/office/drawing/2010/main" val="0"/>
                  </a:ext>
                </a:extLst>
              </a:blip>
              <a:srcRect l="18733" t="25108" r="14475" b="11046"/>
              <a:stretch/>
            </p:blipFill>
            <p:spPr>
              <a:xfrm>
                <a:off x="7818267" y="4543255"/>
                <a:ext cx="927168" cy="924349"/>
              </a:xfrm>
              <a:prstGeom prst="ellipse">
                <a:avLst/>
              </a:prstGeom>
              <a:ln w="38100">
                <a:solidFill>
                  <a:schemeClr val="tx1"/>
                </a:solidFill>
              </a:ln>
            </p:spPr>
          </p:pic>
          <p:grpSp>
            <p:nvGrpSpPr>
              <p:cNvPr id="115" name="グループ化 114">
                <a:extLst>
                  <a:ext uri="{FF2B5EF4-FFF2-40B4-BE49-F238E27FC236}">
                    <a16:creationId xmlns:a16="http://schemas.microsoft.com/office/drawing/2014/main" id="{3F615329-C4EA-6440-9324-7B9EAF894EE6}"/>
                  </a:ext>
                </a:extLst>
              </p:cNvPr>
              <p:cNvGrpSpPr/>
              <p:nvPr/>
            </p:nvGrpSpPr>
            <p:grpSpPr>
              <a:xfrm>
                <a:off x="9157973" y="4505196"/>
                <a:ext cx="995136" cy="995136"/>
                <a:chOff x="8299542" y="2018147"/>
                <a:chExt cx="995136" cy="995136"/>
              </a:xfrm>
            </p:grpSpPr>
            <p:sp>
              <p:nvSpPr>
                <p:cNvPr id="116" name="円/楕円 115">
                  <a:extLst>
                    <a:ext uri="{FF2B5EF4-FFF2-40B4-BE49-F238E27FC236}">
                      <a16:creationId xmlns:a16="http://schemas.microsoft.com/office/drawing/2014/main" id="{F93AEAE7-A1DF-FF45-B54A-F9AFE5F41EF6}"/>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Picture 3">
                  <a:extLst>
                    <a:ext uri="{FF2B5EF4-FFF2-40B4-BE49-F238E27FC236}">
                      <a16:creationId xmlns:a16="http://schemas.microsoft.com/office/drawing/2014/main" id="{D5B6B577-393C-5F4A-B392-14F630845C5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1" name="Picture 3">
                <a:extLst>
                  <a:ext uri="{FF2B5EF4-FFF2-40B4-BE49-F238E27FC236}">
                    <a16:creationId xmlns:a16="http://schemas.microsoft.com/office/drawing/2014/main" id="{5CA42F0C-C363-5446-BE94-8277A7A5D91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36330" y="482909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4" name="テキスト ボックス 43">
            <a:extLst>
              <a:ext uri="{FF2B5EF4-FFF2-40B4-BE49-F238E27FC236}">
                <a16:creationId xmlns:a16="http://schemas.microsoft.com/office/drawing/2014/main" id="{CE47EB63-5CE4-5841-A135-387B9B4744A6}"/>
              </a:ext>
            </a:extLst>
          </p:cNvPr>
          <p:cNvSpPr txBox="1"/>
          <p:nvPr/>
        </p:nvSpPr>
        <p:spPr>
          <a:xfrm>
            <a:off x="6861293" y="4366166"/>
            <a:ext cx="784607" cy="769441"/>
          </a:xfrm>
          <a:prstGeom prst="rect">
            <a:avLst/>
          </a:prstGeom>
          <a:noFill/>
        </p:spPr>
        <p:txBody>
          <a:bodyPr wrap="square" rtlCol="0">
            <a:spAutoFit/>
          </a:bodyPr>
          <a:lstStyle/>
          <a:p>
            <a:r>
              <a:rPr kumimoji="1" lang="en-US" altLang="ja-JP" sz="4400" dirty="0"/>
              <a:t>😄</a:t>
            </a:r>
            <a:endParaRPr kumimoji="1" lang="ja-JP" altLang="en-US" sz="4400"/>
          </a:p>
        </p:txBody>
      </p:sp>
    </p:spTree>
    <p:custDataLst>
      <p:tags r:id="rId1"/>
    </p:custDataLst>
    <p:extLst>
      <p:ext uri="{BB962C8B-B14F-4D97-AF65-F5344CB8AC3E}">
        <p14:creationId xmlns:p14="http://schemas.microsoft.com/office/powerpoint/2010/main" val="34975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4E2AA-0100-B840-957F-40D56464478F}"/>
              </a:ext>
            </a:extLst>
          </p:cNvPr>
          <p:cNvSpPr>
            <a:spLocks noGrp="1"/>
          </p:cNvSpPr>
          <p:nvPr>
            <p:ph type="title"/>
          </p:nvPr>
        </p:nvSpPr>
        <p:spPr/>
        <p:txBody>
          <a:bodyPr/>
          <a:lstStyle/>
          <a:p>
            <a:r>
              <a:rPr lang="en-US" altLang="ja-JP" dirty="0"/>
              <a:t>Parallel Rendering </a:t>
            </a:r>
            <a:endParaRPr lang="ja-JP" altLang="en-US" dirty="0"/>
          </a:p>
        </p:txBody>
      </p:sp>
      <p:sp>
        <p:nvSpPr>
          <p:cNvPr id="3" name="コンテンツ プレースホルダー 2">
            <a:extLst>
              <a:ext uri="{FF2B5EF4-FFF2-40B4-BE49-F238E27FC236}">
                <a16:creationId xmlns:a16="http://schemas.microsoft.com/office/drawing/2014/main" id="{A679470F-C753-B54C-B43D-724C33D2601F}"/>
              </a:ext>
            </a:extLst>
          </p:cNvPr>
          <p:cNvSpPr>
            <a:spLocks noGrp="1"/>
          </p:cNvSpPr>
          <p:nvPr>
            <p:ph idx="1"/>
          </p:nvPr>
        </p:nvSpPr>
        <p:spPr/>
        <p:txBody>
          <a:bodyPr/>
          <a:lstStyle/>
          <a:p>
            <a:r>
              <a:rPr lang="en-US" altLang="ja-JP" b="1" dirty="0"/>
              <a:t>Order-independent technique for volume rendering</a:t>
            </a:r>
            <a:endParaRPr lang="ja-JP" altLang="en-US" b="1"/>
          </a:p>
        </p:txBody>
      </p:sp>
      <p:pic>
        <p:nvPicPr>
          <p:cNvPr id="67" name="resultMovieOfEGLcomposition">
            <a:hlinkClick r:id="" action="ppaction://media"/>
            <a:extLst>
              <a:ext uri="{FF2B5EF4-FFF2-40B4-BE49-F238E27FC236}">
                <a16:creationId xmlns:a16="http://schemas.microsoft.com/office/drawing/2014/main" id="{06B6D3ED-534B-C54D-99A7-7C26B0B98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165" t="12933" r="13698" b="7749"/>
          <a:stretch/>
        </p:blipFill>
        <p:spPr>
          <a:xfrm>
            <a:off x="293878" y="2534022"/>
            <a:ext cx="1831289" cy="2071004"/>
          </a:xfrm>
          <a:prstGeom prst="rect">
            <a:avLst/>
          </a:prstGeom>
        </p:spPr>
      </p:pic>
      <p:grpSp>
        <p:nvGrpSpPr>
          <p:cNvPr id="66" name="グループ化 65">
            <a:extLst>
              <a:ext uri="{FF2B5EF4-FFF2-40B4-BE49-F238E27FC236}">
                <a16:creationId xmlns:a16="http://schemas.microsoft.com/office/drawing/2014/main" id="{3F51D555-45EC-F340-927E-9D8FB4F306C7}"/>
              </a:ext>
            </a:extLst>
          </p:cNvPr>
          <p:cNvGrpSpPr/>
          <p:nvPr/>
        </p:nvGrpSpPr>
        <p:grpSpPr>
          <a:xfrm>
            <a:off x="437059" y="4587925"/>
            <a:ext cx="3330036" cy="1729161"/>
            <a:chOff x="405295" y="3026827"/>
            <a:chExt cx="3330036" cy="1729161"/>
          </a:xfrm>
        </p:grpSpPr>
        <p:pic>
          <p:nvPicPr>
            <p:cNvPr id="57" name="図 56">
              <a:extLst>
                <a:ext uri="{FF2B5EF4-FFF2-40B4-BE49-F238E27FC236}">
                  <a16:creationId xmlns:a16="http://schemas.microsoft.com/office/drawing/2014/main" id="{EA3CCDBE-DD85-D545-980B-836A0541FBEC}"/>
                </a:ext>
              </a:extLst>
            </p:cNvPr>
            <p:cNvPicPr>
              <a:picLocks noChangeAspect="1"/>
            </p:cNvPicPr>
            <p:nvPr/>
          </p:nvPicPr>
          <p:blipFill rotWithShape="1">
            <a:blip r:embed="rId6">
              <a:extLst>
                <a:ext uri="{28A0092B-C50C-407E-A947-70E740481C1C}">
                  <a14:useLocalDpi xmlns:a14="http://schemas.microsoft.com/office/drawing/2010/main" val="0"/>
                </a:ext>
              </a:extLst>
            </a:blip>
            <a:srcRect l="20391" t="17581" r="18141" b="17036"/>
            <a:stretch/>
          </p:blipFill>
          <p:spPr>
            <a:xfrm>
              <a:off x="1516677" y="3030643"/>
              <a:ext cx="1114667" cy="1185660"/>
            </a:xfrm>
            <a:prstGeom prst="rect">
              <a:avLst/>
            </a:prstGeom>
          </p:spPr>
        </p:pic>
        <p:pic>
          <p:nvPicPr>
            <p:cNvPr id="58" name="図 57">
              <a:extLst>
                <a:ext uri="{FF2B5EF4-FFF2-40B4-BE49-F238E27FC236}">
                  <a16:creationId xmlns:a16="http://schemas.microsoft.com/office/drawing/2014/main" id="{DF1FEF95-5007-BD4E-8B26-C7880FF262F1}"/>
                </a:ext>
              </a:extLst>
            </p:cNvPr>
            <p:cNvPicPr>
              <a:picLocks noChangeAspect="1"/>
            </p:cNvPicPr>
            <p:nvPr/>
          </p:nvPicPr>
          <p:blipFill rotWithShape="1">
            <a:blip r:embed="rId7">
              <a:extLst>
                <a:ext uri="{28A0092B-C50C-407E-A947-70E740481C1C}">
                  <a14:useLocalDpi xmlns:a14="http://schemas.microsoft.com/office/drawing/2010/main" val="0"/>
                </a:ext>
              </a:extLst>
            </a:blip>
            <a:srcRect l="20325" t="17590" r="19063" b="16993"/>
            <a:stretch/>
          </p:blipFill>
          <p:spPr>
            <a:xfrm>
              <a:off x="2636769" y="3026827"/>
              <a:ext cx="1098562" cy="1185660"/>
            </a:xfrm>
            <a:prstGeom prst="rect">
              <a:avLst/>
            </a:prstGeom>
          </p:spPr>
        </p:pic>
        <p:pic>
          <p:nvPicPr>
            <p:cNvPr id="59" name="図 58">
              <a:extLst>
                <a:ext uri="{FF2B5EF4-FFF2-40B4-BE49-F238E27FC236}">
                  <a16:creationId xmlns:a16="http://schemas.microsoft.com/office/drawing/2014/main" id="{98F39A00-4BB0-A54D-BF49-AAB4F25943EF}"/>
                </a:ext>
              </a:extLst>
            </p:cNvPr>
            <p:cNvPicPr>
              <a:picLocks noChangeAspect="1"/>
            </p:cNvPicPr>
            <p:nvPr/>
          </p:nvPicPr>
          <p:blipFill rotWithShape="1">
            <a:blip r:embed="rId8">
              <a:extLst>
                <a:ext uri="{28A0092B-C50C-407E-A947-70E740481C1C}">
                  <a14:useLocalDpi xmlns:a14="http://schemas.microsoft.com/office/drawing/2010/main" val="0"/>
                </a:ext>
              </a:extLst>
            </a:blip>
            <a:srcRect l="20023" t="17875" r="19558" b="15647"/>
            <a:stretch/>
          </p:blipFill>
          <p:spPr>
            <a:xfrm>
              <a:off x="405295" y="3026827"/>
              <a:ext cx="1077615" cy="1185660"/>
            </a:xfrm>
            <a:prstGeom prst="rect">
              <a:avLst/>
            </a:prstGeom>
          </p:spPr>
        </p:pic>
        <p:sp>
          <p:nvSpPr>
            <p:cNvPr id="60" name="テキスト ボックス 59">
              <a:extLst>
                <a:ext uri="{FF2B5EF4-FFF2-40B4-BE49-F238E27FC236}">
                  <a16:creationId xmlns:a16="http://schemas.microsoft.com/office/drawing/2014/main" id="{B6FF6913-FD7B-D54C-BA3B-5E494BC918C9}"/>
                </a:ext>
              </a:extLst>
            </p:cNvPr>
            <p:cNvSpPr txBox="1"/>
            <p:nvPr/>
          </p:nvSpPr>
          <p:spPr>
            <a:xfrm>
              <a:off x="1171854" y="4448211"/>
              <a:ext cx="1771767" cy="307777"/>
            </a:xfrm>
            <a:prstGeom prst="rect">
              <a:avLst/>
            </a:prstGeom>
            <a:noFill/>
          </p:spPr>
          <p:txBody>
            <a:bodyPr wrap="none" rtlCol="0">
              <a:spAutoFit/>
            </a:bodyPr>
            <a:lstStyle/>
            <a:p>
              <a:r>
                <a:rPr kumimoji="1" lang="en-US" altLang="ja-JP" sz="1400" dirty="0"/>
                <a:t># of ensemble images</a:t>
              </a:r>
              <a:endParaRPr kumimoji="1" lang="ja-JP" altLang="en-US" sz="1400"/>
            </a:p>
          </p:txBody>
        </p:sp>
        <p:cxnSp>
          <p:nvCxnSpPr>
            <p:cNvPr id="65" name="直線矢印コネクタ 64">
              <a:extLst>
                <a:ext uri="{FF2B5EF4-FFF2-40B4-BE49-F238E27FC236}">
                  <a16:creationId xmlns:a16="http://schemas.microsoft.com/office/drawing/2014/main" id="{834CAC81-BBE1-CD4A-BAA6-E2E56C6CE622}"/>
                </a:ext>
              </a:extLst>
            </p:cNvPr>
            <p:cNvCxnSpPr/>
            <p:nvPr/>
          </p:nvCxnSpPr>
          <p:spPr>
            <a:xfrm>
              <a:off x="526465" y="4334169"/>
              <a:ext cx="3208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631D58C7-5CC6-534C-98AC-474361292F67}"/>
                </a:ext>
              </a:extLst>
            </p:cNvPr>
            <p:cNvSpPr txBox="1"/>
            <p:nvPr/>
          </p:nvSpPr>
          <p:spPr>
            <a:xfrm>
              <a:off x="813468" y="4163976"/>
              <a:ext cx="276038" cy="307777"/>
            </a:xfrm>
            <a:prstGeom prst="rect">
              <a:avLst/>
            </a:prstGeom>
            <a:solidFill>
              <a:schemeClr val="bg1"/>
            </a:solidFill>
          </p:spPr>
          <p:txBody>
            <a:bodyPr wrap="none" rtlCol="0">
              <a:spAutoFit/>
            </a:bodyPr>
            <a:lstStyle/>
            <a:p>
              <a:r>
                <a:rPr kumimoji="1" lang="en-US" altLang="ja-JP" sz="1400" dirty="0"/>
                <a:t>1</a:t>
              </a:r>
              <a:endParaRPr kumimoji="1" lang="ja-JP" altLang="en-US" sz="1400"/>
            </a:p>
          </p:txBody>
        </p:sp>
        <p:sp>
          <p:nvSpPr>
            <p:cNvPr id="62" name="テキスト ボックス 61">
              <a:extLst>
                <a:ext uri="{FF2B5EF4-FFF2-40B4-BE49-F238E27FC236}">
                  <a16:creationId xmlns:a16="http://schemas.microsoft.com/office/drawing/2014/main" id="{07645D58-1C01-DF4B-BAB0-8B79E8C6A669}"/>
                </a:ext>
              </a:extLst>
            </p:cNvPr>
            <p:cNvSpPr txBox="1"/>
            <p:nvPr/>
          </p:nvSpPr>
          <p:spPr>
            <a:xfrm>
              <a:off x="1896719" y="4163976"/>
              <a:ext cx="367408" cy="307777"/>
            </a:xfrm>
            <a:prstGeom prst="rect">
              <a:avLst/>
            </a:prstGeom>
            <a:solidFill>
              <a:schemeClr val="bg1"/>
            </a:solidFill>
          </p:spPr>
          <p:txBody>
            <a:bodyPr wrap="none" rtlCol="0">
              <a:spAutoFit/>
            </a:bodyPr>
            <a:lstStyle/>
            <a:p>
              <a:r>
                <a:rPr kumimoji="1" lang="en-US" altLang="ja-JP" sz="1400" dirty="0"/>
                <a:t>10</a:t>
              </a:r>
              <a:endParaRPr kumimoji="1" lang="ja-JP" altLang="en-US" sz="1400"/>
            </a:p>
          </p:txBody>
        </p:sp>
        <p:sp>
          <p:nvSpPr>
            <p:cNvPr id="63" name="テキスト ボックス 62">
              <a:extLst>
                <a:ext uri="{FF2B5EF4-FFF2-40B4-BE49-F238E27FC236}">
                  <a16:creationId xmlns:a16="http://schemas.microsoft.com/office/drawing/2014/main" id="{4A0A7565-28E2-DB44-8FEA-726C84AF0D51}"/>
                </a:ext>
              </a:extLst>
            </p:cNvPr>
            <p:cNvSpPr txBox="1"/>
            <p:nvPr/>
          </p:nvSpPr>
          <p:spPr>
            <a:xfrm>
              <a:off x="2979970" y="4163976"/>
              <a:ext cx="458780" cy="307777"/>
            </a:xfrm>
            <a:prstGeom prst="rect">
              <a:avLst/>
            </a:prstGeom>
            <a:solidFill>
              <a:schemeClr val="bg1"/>
            </a:solidFill>
          </p:spPr>
          <p:txBody>
            <a:bodyPr wrap="none" rtlCol="0">
              <a:spAutoFit/>
            </a:bodyPr>
            <a:lstStyle/>
            <a:p>
              <a:r>
                <a:rPr kumimoji="1" lang="en-US" altLang="ja-JP" sz="1400" dirty="0"/>
                <a:t>100</a:t>
              </a:r>
              <a:endParaRPr kumimoji="1" lang="ja-JP" altLang="en-US" sz="1400"/>
            </a:p>
          </p:txBody>
        </p:sp>
      </p:grpSp>
      <p:grpSp>
        <p:nvGrpSpPr>
          <p:cNvPr id="70" name="グループ化 69">
            <a:extLst>
              <a:ext uri="{FF2B5EF4-FFF2-40B4-BE49-F238E27FC236}">
                <a16:creationId xmlns:a16="http://schemas.microsoft.com/office/drawing/2014/main" id="{FA30AFD1-9C92-094E-ABDF-8B30302180D4}"/>
              </a:ext>
            </a:extLst>
          </p:cNvPr>
          <p:cNvGrpSpPr/>
          <p:nvPr/>
        </p:nvGrpSpPr>
        <p:grpSpPr>
          <a:xfrm>
            <a:off x="4250723" y="2542039"/>
            <a:ext cx="7850774" cy="3728991"/>
            <a:chOff x="4260581" y="2654858"/>
            <a:chExt cx="7850774" cy="3728991"/>
          </a:xfrm>
        </p:grpSpPr>
        <p:grpSp>
          <p:nvGrpSpPr>
            <p:cNvPr id="56" name="グループ化 55">
              <a:extLst>
                <a:ext uri="{FF2B5EF4-FFF2-40B4-BE49-F238E27FC236}">
                  <a16:creationId xmlns:a16="http://schemas.microsoft.com/office/drawing/2014/main" id="{94F75B20-BF31-5A44-AB72-B063243EE529}"/>
                </a:ext>
              </a:extLst>
            </p:cNvPr>
            <p:cNvGrpSpPr/>
            <p:nvPr/>
          </p:nvGrpSpPr>
          <p:grpSpPr>
            <a:xfrm>
              <a:off x="4260581" y="2654858"/>
              <a:ext cx="7850774" cy="3719056"/>
              <a:chOff x="1396813" y="2726382"/>
              <a:chExt cx="8448516" cy="4002219"/>
            </a:xfrm>
          </p:grpSpPr>
          <p:pic>
            <p:nvPicPr>
              <p:cNvPr id="4" name="図 3">
                <a:extLst>
                  <a:ext uri="{FF2B5EF4-FFF2-40B4-BE49-F238E27FC236}">
                    <a16:creationId xmlns:a16="http://schemas.microsoft.com/office/drawing/2014/main" id="{CADC6C72-2812-0D40-A130-06C7C623F270}"/>
                  </a:ext>
                </a:extLst>
              </p:cNvPr>
              <p:cNvPicPr>
                <a:picLocks noChangeAspect="1"/>
              </p:cNvPicPr>
              <p:nvPr/>
            </p:nvPicPr>
            <p:blipFill rotWithShape="1">
              <a:blip r:embed="rId9">
                <a:extLst>
                  <a:ext uri="{28A0092B-C50C-407E-A947-70E740481C1C}">
                    <a14:useLocalDpi xmlns:a14="http://schemas.microsoft.com/office/drawing/2010/main" val="0"/>
                  </a:ext>
                </a:extLst>
              </a:blip>
              <a:srcRect l="14760" t="15812" r="11450" b="15812"/>
              <a:stretch/>
            </p:blipFill>
            <p:spPr>
              <a:xfrm>
                <a:off x="7875928" y="3264232"/>
                <a:ext cx="1969401" cy="1824852"/>
              </a:xfrm>
              <a:prstGeom prst="rect">
                <a:avLst/>
              </a:prstGeom>
            </p:spPr>
          </p:pic>
          <p:grpSp>
            <p:nvGrpSpPr>
              <p:cNvPr id="40" name="グループ化 39">
                <a:extLst>
                  <a:ext uri="{FF2B5EF4-FFF2-40B4-BE49-F238E27FC236}">
                    <a16:creationId xmlns:a16="http://schemas.microsoft.com/office/drawing/2014/main" id="{C0D86BC5-A0E7-9849-842D-345A63A60A6F}"/>
                  </a:ext>
                </a:extLst>
              </p:cNvPr>
              <p:cNvGrpSpPr/>
              <p:nvPr/>
            </p:nvGrpSpPr>
            <p:grpSpPr>
              <a:xfrm>
                <a:off x="2198946" y="2972295"/>
                <a:ext cx="5057727" cy="924214"/>
                <a:chOff x="2198946" y="2972295"/>
                <a:chExt cx="5057727" cy="924214"/>
              </a:xfrm>
            </p:grpSpPr>
            <p:pic>
              <p:nvPicPr>
                <p:cNvPr id="26" name="図 25">
                  <a:extLst>
                    <a:ext uri="{FF2B5EF4-FFF2-40B4-BE49-F238E27FC236}">
                      <a16:creationId xmlns:a16="http://schemas.microsoft.com/office/drawing/2014/main" id="{0DEE2C89-FA8B-9041-A7E0-A99AA9358600}"/>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12558" y="2972295"/>
                  <a:ext cx="870098" cy="900117"/>
                </a:xfrm>
                <a:prstGeom prst="rect">
                  <a:avLst/>
                </a:prstGeom>
              </p:spPr>
            </p:pic>
            <p:pic>
              <p:nvPicPr>
                <p:cNvPr id="27" name="図 26">
                  <a:extLst>
                    <a:ext uri="{FF2B5EF4-FFF2-40B4-BE49-F238E27FC236}">
                      <a16:creationId xmlns:a16="http://schemas.microsoft.com/office/drawing/2014/main" id="{059A119A-8F42-3746-9F10-9684781C53BB}"/>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63309" y="2983358"/>
                  <a:ext cx="891529" cy="861526"/>
                </a:xfrm>
                <a:prstGeom prst="rect">
                  <a:avLst/>
                </a:prstGeom>
              </p:spPr>
            </p:pic>
            <p:pic>
              <p:nvPicPr>
                <p:cNvPr id="28" name="図 27">
                  <a:extLst>
                    <a:ext uri="{FF2B5EF4-FFF2-40B4-BE49-F238E27FC236}">
                      <a16:creationId xmlns:a16="http://schemas.microsoft.com/office/drawing/2014/main" id="{4362D1A6-64D8-F94E-A4E1-2C9468ECF3F0}"/>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7893" y="2999822"/>
                  <a:ext cx="919868" cy="861527"/>
                </a:xfrm>
                <a:prstGeom prst="rect">
                  <a:avLst/>
                </a:prstGeom>
              </p:spPr>
            </p:pic>
            <p:pic>
              <p:nvPicPr>
                <p:cNvPr id="29" name="図 28">
                  <a:extLst>
                    <a:ext uri="{FF2B5EF4-FFF2-40B4-BE49-F238E27FC236}">
                      <a16:creationId xmlns:a16="http://schemas.microsoft.com/office/drawing/2014/main" id="{7DCD5FDC-410A-9F48-9488-3F2F6FEBAE76}"/>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8946" y="2999822"/>
                  <a:ext cx="904388" cy="861527"/>
                </a:xfrm>
                <a:prstGeom prst="rect">
                  <a:avLst/>
                </a:prstGeom>
              </p:spPr>
            </p:pic>
            <p:pic>
              <p:nvPicPr>
                <p:cNvPr id="24" name="図 23">
                  <a:extLst>
                    <a:ext uri="{FF2B5EF4-FFF2-40B4-BE49-F238E27FC236}">
                      <a16:creationId xmlns:a16="http://schemas.microsoft.com/office/drawing/2014/main" id="{3BF92AA2-8444-AA48-9F00-47E55B0B91C5}"/>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31422" y="3028638"/>
                  <a:ext cx="925251" cy="867871"/>
                </a:xfrm>
                <a:prstGeom prst="rect">
                  <a:avLst/>
                </a:prstGeom>
              </p:spPr>
            </p:pic>
            <p:sp>
              <p:nvSpPr>
                <p:cNvPr id="25" name="右矢印 24">
                  <a:extLst>
                    <a:ext uri="{FF2B5EF4-FFF2-40B4-BE49-F238E27FC236}">
                      <a16:creationId xmlns:a16="http://schemas.microsoft.com/office/drawing/2014/main" id="{E7916D26-1318-2D40-A3B7-50A0514AB893}"/>
                    </a:ext>
                  </a:extLst>
                </p:cNvPr>
                <p:cNvSpPr/>
                <p:nvPr/>
              </p:nvSpPr>
              <p:spPr>
                <a:xfrm>
                  <a:off x="6131704" y="3370492"/>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テキスト ボックス 29">
                  <a:extLst>
                    <a:ext uri="{FF2B5EF4-FFF2-40B4-BE49-F238E27FC236}">
                      <a16:creationId xmlns:a16="http://schemas.microsoft.com/office/drawing/2014/main" id="{D96FEA0A-5E8F-B84C-84E8-839259302C86}"/>
                    </a:ext>
                  </a:extLst>
                </p:cNvPr>
                <p:cNvSpPr txBox="1"/>
                <p:nvPr/>
              </p:nvSpPr>
              <p:spPr>
                <a:xfrm>
                  <a:off x="4736036" y="314494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1" name="グループ化 40">
                <a:extLst>
                  <a:ext uri="{FF2B5EF4-FFF2-40B4-BE49-F238E27FC236}">
                    <a16:creationId xmlns:a16="http://schemas.microsoft.com/office/drawing/2014/main" id="{38B0B109-4BAB-0A41-81DF-2115137FFC8F}"/>
                  </a:ext>
                </a:extLst>
              </p:cNvPr>
              <p:cNvGrpSpPr/>
              <p:nvPr/>
            </p:nvGrpSpPr>
            <p:grpSpPr>
              <a:xfrm>
                <a:off x="2190567" y="3858800"/>
                <a:ext cx="5057727" cy="924214"/>
                <a:chOff x="2190567" y="3858800"/>
                <a:chExt cx="5057727" cy="924214"/>
              </a:xfrm>
            </p:grpSpPr>
            <p:pic>
              <p:nvPicPr>
                <p:cNvPr id="19" name="図 18">
                  <a:extLst>
                    <a:ext uri="{FF2B5EF4-FFF2-40B4-BE49-F238E27FC236}">
                      <a16:creationId xmlns:a16="http://schemas.microsoft.com/office/drawing/2014/main" id="{2BFB383A-6329-9B44-8BFC-65A4AFAA9CFF}"/>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4179" y="3858800"/>
                  <a:ext cx="870098" cy="900117"/>
                </a:xfrm>
                <a:prstGeom prst="rect">
                  <a:avLst/>
                </a:prstGeom>
              </p:spPr>
            </p:pic>
            <p:pic>
              <p:nvPicPr>
                <p:cNvPr id="20" name="図 19">
                  <a:extLst>
                    <a:ext uri="{FF2B5EF4-FFF2-40B4-BE49-F238E27FC236}">
                      <a16:creationId xmlns:a16="http://schemas.microsoft.com/office/drawing/2014/main" id="{AF3FBA1B-3EDA-D348-A889-1CB7180F8FDA}"/>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4930" y="3869863"/>
                  <a:ext cx="891529" cy="861526"/>
                </a:xfrm>
                <a:prstGeom prst="rect">
                  <a:avLst/>
                </a:prstGeom>
              </p:spPr>
            </p:pic>
            <p:pic>
              <p:nvPicPr>
                <p:cNvPr id="21" name="図 20">
                  <a:extLst>
                    <a:ext uri="{FF2B5EF4-FFF2-40B4-BE49-F238E27FC236}">
                      <a16:creationId xmlns:a16="http://schemas.microsoft.com/office/drawing/2014/main" id="{DEA66338-7719-124E-935A-C11578809973}"/>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79514" y="3886327"/>
                  <a:ext cx="919868" cy="861527"/>
                </a:xfrm>
                <a:prstGeom prst="rect">
                  <a:avLst/>
                </a:prstGeom>
              </p:spPr>
            </p:pic>
            <p:pic>
              <p:nvPicPr>
                <p:cNvPr id="22" name="図 21">
                  <a:extLst>
                    <a:ext uri="{FF2B5EF4-FFF2-40B4-BE49-F238E27FC236}">
                      <a16:creationId xmlns:a16="http://schemas.microsoft.com/office/drawing/2014/main" id="{09BA0E53-E850-954C-AD63-3AB6213D266E}"/>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0567" y="3886327"/>
                  <a:ext cx="904388" cy="861527"/>
                </a:xfrm>
                <a:prstGeom prst="rect">
                  <a:avLst/>
                </a:prstGeom>
              </p:spPr>
            </p:pic>
            <p:pic>
              <p:nvPicPr>
                <p:cNvPr id="17" name="図 16">
                  <a:extLst>
                    <a:ext uri="{FF2B5EF4-FFF2-40B4-BE49-F238E27FC236}">
                      <a16:creationId xmlns:a16="http://schemas.microsoft.com/office/drawing/2014/main" id="{9223A04E-4DB2-7740-8793-E5620EFBD29C}"/>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3043" y="3915143"/>
                  <a:ext cx="925251" cy="867871"/>
                </a:xfrm>
                <a:prstGeom prst="rect">
                  <a:avLst/>
                </a:prstGeom>
              </p:spPr>
            </p:pic>
            <p:sp>
              <p:nvSpPr>
                <p:cNvPr id="18" name="右矢印 17">
                  <a:extLst>
                    <a:ext uri="{FF2B5EF4-FFF2-40B4-BE49-F238E27FC236}">
                      <a16:creationId xmlns:a16="http://schemas.microsoft.com/office/drawing/2014/main" id="{C9DB44A3-FBEF-7343-AD13-AB494C810F8C}"/>
                    </a:ext>
                  </a:extLst>
                </p:cNvPr>
                <p:cNvSpPr/>
                <p:nvPr/>
              </p:nvSpPr>
              <p:spPr>
                <a:xfrm>
                  <a:off x="6123325" y="4256997"/>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テキスト ボックス 30">
                  <a:extLst>
                    <a:ext uri="{FF2B5EF4-FFF2-40B4-BE49-F238E27FC236}">
                      <a16:creationId xmlns:a16="http://schemas.microsoft.com/office/drawing/2014/main" id="{7A1587DF-1CB9-3B4C-813E-57BD97444003}"/>
                    </a:ext>
                  </a:extLst>
                </p:cNvPr>
                <p:cNvSpPr txBox="1"/>
                <p:nvPr/>
              </p:nvSpPr>
              <p:spPr>
                <a:xfrm>
                  <a:off x="4736036" y="406781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2" name="グループ化 41">
                <a:extLst>
                  <a:ext uri="{FF2B5EF4-FFF2-40B4-BE49-F238E27FC236}">
                    <a16:creationId xmlns:a16="http://schemas.microsoft.com/office/drawing/2014/main" id="{1D002FE0-BBBB-5E4C-99EF-1DA67F4625EA}"/>
                  </a:ext>
                </a:extLst>
              </p:cNvPr>
              <p:cNvGrpSpPr/>
              <p:nvPr/>
            </p:nvGrpSpPr>
            <p:grpSpPr>
              <a:xfrm>
                <a:off x="2192239" y="5190862"/>
                <a:ext cx="5057727" cy="924214"/>
                <a:chOff x="2192239" y="5190862"/>
                <a:chExt cx="5057727" cy="924214"/>
              </a:xfrm>
            </p:grpSpPr>
            <p:pic>
              <p:nvPicPr>
                <p:cNvPr id="12" name="図 11">
                  <a:extLst>
                    <a:ext uri="{FF2B5EF4-FFF2-40B4-BE49-F238E27FC236}">
                      <a16:creationId xmlns:a16="http://schemas.microsoft.com/office/drawing/2014/main" id="{672440E1-C5BC-8B48-BE11-99E327BB9AE6}"/>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5851" y="5190862"/>
                  <a:ext cx="870098" cy="900117"/>
                </a:xfrm>
                <a:prstGeom prst="rect">
                  <a:avLst/>
                </a:prstGeom>
              </p:spPr>
            </p:pic>
            <p:pic>
              <p:nvPicPr>
                <p:cNvPr id="13" name="図 12">
                  <a:extLst>
                    <a:ext uri="{FF2B5EF4-FFF2-40B4-BE49-F238E27FC236}">
                      <a16:creationId xmlns:a16="http://schemas.microsoft.com/office/drawing/2014/main" id="{EEAE4DF0-9C86-1848-9EF5-0ED162B5A525}"/>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6602" y="5201925"/>
                  <a:ext cx="891529" cy="861526"/>
                </a:xfrm>
                <a:prstGeom prst="rect">
                  <a:avLst/>
                </a:prstGeom>
              </p:spPr>
            </p:pic>
            <p:pic>
              <p:nvPicPr>
                <p:cNvPr id="14" name="図 13">
                  <a:extLst>
                    <a:ext uri="{FF2B5EF4-FFF2-40B4-BE49-F238E27FC236}">
                      <a16:creationId xmlns:a16="http://schemas.microsoft.com/office/drawing/2014/main" id="{5F4DD2C4-7FE1-0743-83D6-849E2ECF95C8}"/>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1186" y="5218389"/>
                  <a:ext cx="919868" cy="861527"/>
                </a:xfrm>
                <a:prstGeom prst="rect">
                  <a:avLst/>
                </a:prstGeom>
              </p:spPr>
            </p:pic>
            <p:pic>
              <p:nvPicPr>
                <p:cNvPr id="15" name="図 14">
                  <a:extLst>
                    <a:ext uri="{FF2B5EF4-FFF2-40B4-BE49-F238E27FC236}">
                      <a16:creationId xmlns:a16="http://schemas.microsoft.com/office/drawing/2014/main" id="{F823010A-894F-B749-A93E-387CA7761CEC}"/>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2239" y="5218389"/>
                  <a:ext cx="904388" cy="861527"/>
                </a:xfrm>
                <a:prstGeom prst="rect">
                  <a:avLst/>
                </a:prstGeom>
              </p:spPr>
            </p:pic>
            <p:pic>
              <p:nvPicPr>
                <p:cNvPr id="10" name="図 9">
                  <a:extLst>
                    <a:ext uri="{FF2B5EF4-FFF2-40B4-BE49-F238E27FC236}">
                      <a16:creationId xmlns:a16="http://schemas.microsoft.com/office/drawing/2014/main" id="{511DB43F-6F95-3046-9FA0-98101BBF9CEB}"/>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4715" y="5247205"/>
                  <a:ext cx="925251" cy="867871"/>
                </a:xfrm>
                <a:prstGeom prst="rect">
                  <a:avLst/>
                </a:prstGeom>
              </p:spPr>
            </p:pic>
            <p:sp>
              <p:nvSpPr>
                <p:cNvPr id="11" name="右矢印 10">
                  <a:extLst>
                    <a:ext uri="{FF2B5EF4-FFF2-40B4-BE49-F238E27FC236}">
                      <a16:creationId xmlns:a16="http://schemas.microsoft.com/office/drawing/2014/main" id="{42AF2C06-972F-7F43-8670-55260FBC25F8}"/>
                    </a:ext>
                  </a:extLst>
                </p:cNvPr>
                <p:cNvSpPr/>
                <p:nvPr/>
              </p:nvSpPr>
              <p:spPr>
                <a:xfrm>
                  <a:off x="6124997" y="5589059"/>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B0990AD7-AF3A-514E-9522-2A35AA77E645}"/>
                    </a:ext>
                  </a:extLst>
                </p:cNvPr>
                <p:cNvSpPr txBox="1"/>
                <p:nvPr/>
              </p:nvSpPr>
              <p:spPr>
                <a:xfrm>
                  <a:off x="4736036" y="542248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3" name="グループ化 42">
                <a:extLst>
                  <a:ext uri="{FF2B5EF4-FFF2-40B4-BE49-F238E27FC236}">
                    <a16:creationId xmlns:a16="http://schemas.microsoft.com/office/drawing/2014/main" id="{5A76199C-9FFD-BF4E-84B9-264675624BBD}"/>
                  </a:ext>
                </a:extLst>
              </p:cNvPr>
              <p:cNvGrpSpPr/>
              <p:nvPr/>
            </p:nvGrpSpPr>
            <p:grpSpPr>
              <a:xfrm>
                <a:off x="2534111" y="4712643"/>
                <a:ext cx="4577375" cy="478220"/>
                <a:chOff x="2534111" y="4712643"/>
                <a:chExt cx="4577375" cy="478220"/>
              </a:xfrm>
            </p:grpSpPr>
            <p:sp>
              <p:nvSpPr>
                <p:cNvPr id="33" name="テキスト ボックス 32">
                  <a:extLst>
                    <a:ext uri="{FF2B5EF4-FFF2-40B4-BE49-F238E27FC236}">
                      <a16:creationId xmlns:a16="http://schemas.microsoft.com/office/drawing/2014/main" id="{C12C4063-0AAD-844E-A656-F814B699A4B7}"/>
                    </a:ext>
                  </a:extLst>
                </p:cNvPr>
                <p:cNvSpPr txBox="1"/>
                <p:nvPr/>
              </p:nvSpPr>
              <p:spPr>
                <a:xfrm rot="5400000">
                  <a:off x="2562805"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4" name="テキスト ボックス 33">
                  <a:extLst>
                    <a:ext uri="{FF2B5EF4-FFF2-40B4-BE49-F238E27FC236}">
                      <a16:creationId xmlns:a16="http://schemas.microsoft.com/office/drawing/2014/main" id="{D3E77367-0BCA-5448-9F60-F17494CF760D}"/>
                    </a:ext>
                  </a:extLst>
                </p:cNvPr>
                <p:cNvSpPr txBox="1"/>
                <p:nvPr/>
              </p:nvSpPr>
              <p:spPr>
                <a:xfrm rot="5400000">
                  <a:off x="3363016"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5" name="テキスト ボックス 34">
                  <a:extLst>
                    <a:ext uri="{FF2B5EF4-FFF2-40B4-BE49-F238E27FC236}">
                      <a16:creationId xmlns:a16="http://schemas.microsoft.com/office/drawing/2014/main" id="{5339EA10-9C0C-1F46-A94F-B3C04C43BC9E}"/>
                    </a:ext>
                  </a:extLst>
                </p:cNvPr>
                <p:cNvSpPr txBox="1"/>
                <p:nvPr/>
              </p:nvSpPr>
              <p:spPr>
                <a:xfrm rot="5400000">
                  <a:off x="4163227"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6" name="テキスト ボックス 35">
                  <a:extLst>
                    <a:ext uri="{FF2B5EF4-FFF2-40B4-BE49-F238E27FC236}">
                      <a16:creationId xmlns:a16="http://schemas.microsoft.com/office/drawing/2014/main" id="{0235637D-3EED-F044-8ECB-14E7F774E1B5}"/>
                    </a:ext>
                  </a:extLst>
                </p:cNvPr>
                <p:cNvSpPr txBox="1"/>
                <p:nvPr/>
              </p:nvSpPr>
              <p:spPr>
                <a:xfrm rot="5400000">
                  <a:off x="5458871" y="4757891"/>
                  <a:ext cx="404279" cy="461665"/>
                </a:xfrm>
                <a:prstGeom prst="rect">
                  <a:avLst/>
                </a:prstGeom>
                <a:noFill/>
              </p:spPr>
              <p:txBody>
                <a:bodyPr wrap="none" rtlCol="0">
                  <a:spAutoFit/>
                </a:bodyPr>
                <a:lstStyle/>
                <a:p>
                  <a:r>
                    <a:rPr kumimoji="1" lang="en-US" altLang="ja-JP" sz="2400" dirty="0"/>
                    <a:t>…</a:t>
                  </a:r>
                  <a:endParaRPr lang="ja-JP" altLang="en-US" sz="2400"/>
                </a:p>
              </p:txBody>
            </p:sp>
            <p:sp>
              <p:nvSpPr>
                <p:cNvPr id="37" name="テキスト ボックス 36">
                  <a:extLst>
                    <a:ext uri="{FF2B5EF4-FFF2-40B4-BE49-F238E27FC236}">
                      <a16:creationId xmlns:a16="http://schemas.microsoft.com/office/drawing/2014/main" id="{33892271-743E-E040-9D2D-7BC235B76AF5}"/>
                    </a:ext>
                  </a:extLst>
                </p:cNvPr>
                <p:cNvSpPr txBox="1"/>
                <p:nvPr/>
              </p:nvSpPr>
              <p:spPr>
                <a:xfrm rot="5400000">
                  <a:off x="6678515" y="4757890"/>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8" name="テキスト ボックス 37">
                  <a:extLst>
                    <a:ext uri="{FF2B5EF4-FFF2-40B4-BE49-F238E27FC236}">
                      <a16:creationId xmlns:a16="http://schemas.microsoft.com/office/drawing/2014/main" id="{B3350F4F-D07C-B64A-9746-6FBB6145E28A}"/>
                    </a:ext>
                  </a:extLst>
                </p:cNvPr>
                <p:cNvSpPr txBox="1"/>
                <p:nvPr/>
              </p:nvSpPr>
              <p:spPr>
                <a:xfrm rot="2811200">
                  <a:off x="4794483" y="4683949"/>
                  <a:ext cx="404278" cy="461665"/>
                </a:xfrm>
                <a:prstGeom prst="rect">
                  <a:avLst/>
                </a:prstGeom>
                <a:noFill/>
              </p:spPr>
              <p:txBody>
                <a:bodyPr wrap="none" rtlCol="0">
                  <a:spAutoFit/>
                </a:bodyPr>
                <a:lstStyle/>
                <a:p>
                  <a:r>
                    <a:rPr kumimoji="1" lang="en-US" altLang="ja-JP" sz="2400" dirty="0"/>
                    <a:t>…</a:t>
                  </a:r>
                  <a:endParaRPr lang="ja-JP" altLang="en-US" sz="2400"/>
                </a:p>
              </p:txBody>
            </p:sp>
          </p:grpSp>
          <p:sp>
            <p:nvSpPr>
              <p:cNvPr id="39" name="テキスト ボックス 38">
                <a:extLst>
                  <a:ext uri="{FF2B5EF4-FFF2-40B4-BE49-F238E27FC236}">
                    <a16:creationId xmlns:a16="http://schemas.microsoft.com/office/drawing/2014/main" id="{55C6F125-8CD7-3245-BB84-3A350A718EB3}"/>
                  </a:ext>
                </a:extLst>
              </p:cNvPr>
              <p:cNvSpPr txBox="1"/>
              <p:nvPr/>
            </p:nvSpPr>
            <p:spPr>
              <a:xfrm>
                <a:off x="2258445" y="2726385"/>
                <a:ext cx="819676" cy="298089"/>
              </a:xfrm>
              <a:prstGeom prst="rect">
                <a:avLst/>
              </a:prstGeom>
              <a:noFill/>
            </p:spPr>
            <p:txBody>
              <a:bodyPr wrap="none" rtlCol="0">
                <a:spAutoFit/>
              </a:bodyPr>
              <a:lstStyle/>
              <a:p>
                <a:r>
                  <a:rPr kumimoji="1" lang="en-US" altLang="ja-JP" sz="1200" dirty="0"/>
                  <a:t>Sub Vol 1</a:t>
                </a:r>
                <a:endParaRPr kumimoji="1" lang="ja-JP" altLang="en-US" sz="1200"/>
              </a:p>
            </p:txBody>
          </p:sp>
          <p:sp>
            <p:nvSpPr>
              <p:cNvPr id="44" name="テキスト ボックス 43">
                <a:extLst>
                  <a:ext uri="{FF2B5EF4-FFF2-40B4-BE49-F238E27FC236}">
                    <a16:creationId xmlns:a16="http://schemas.microsoft.com/office/drawing/2014/main" id="{1921477D-CF2E-4A4F-84D5-9B94E274AE02}"/>
                  </a:ext>
                </a:extLst>
              </p:cNvPr>
              <p:cNvSpPr txBox="1"/>
              <p:nvPr/>
            </p:nvSpPr>
            <p:spPr>
              <a:xfrm>
                <a:off x="3072890" y="2726384"/>
                <a:ext cx="819676" cy="298089"/>
              </a:xfrm>
              <a:prstGeom prst="rect">
                <a:avLst/>
              </a:prstGeom>
              <a:noFill/>
            </p:spPr>
            <p:txBody>
              <a:bodyPr wrap="none" rtlCol="0">
                <a:spAutoFit/>
              </a:bodyPr>
              <a:lstStyle/>
              <a:p>
                <a:r>
                  <a:rPr kumimoji="1" lang="en-US" altLang="ja-JP" sz="1200" dirty="0"/>
                  <a:t>Sub Vol 2</a:t>
                </a:r>
                <a:endParaRPr kumimoji="1" lang="ja-JP" altLang="en-US" sz="1200"/>
              </a:p>
            </p:txBody>
          </p:sp>
          <p:sp>
            <p:nvSpPr>
              <p:cNvPr id="45" name="テキスト ボックス 44">
                <a:extLst>
                  <a:ext uri="{FF2B5EF4-FFF2-40B4-BE49-F238E27FC236}">
                    <a16:creationId xmlns:a16="http://schemas.microsoft.com/office/drawing/2014/main" id="{9E73463E-B86F-C640-A4AE-3C3BBAE271AE}"/>
                  </a:ext>
                </a:extLst>
              </p:cNvPr>
              <p:cNvSpPr txBox="1"/>
              <p:nvPr/>
            </p:nvSpPr>
            <p:spPr>
              <a:xfrm>
                <a:off x="3887334" y="2726383"/>
                <a:ext cx="819676" cy="298089"/>
              </a:xfrm>
              <a:prstGeom prst="rect">
                <a:avLst/>
              </a:prstGeom>
              <a:noFill/>
            </p:spPr>
            <p:txBody>
              <a:bodyPr wrap="none" rtlCol="0">
                <a:spAutoFit/>
              </a:bodyPr>
              <a:lstStyle/>
              <a:p>
                <a:r>
                  <a:rPr kumimoji="1" lang="en-US" altLang="ja-JP" sz="1200" dirty="0"/>
                  <a:t>Sub Vol 3</a:t>
                </a:r>
                <a:endParaRPr kumimoji="1" lang="ja-JP" altLang="en-US" sz="1200"/>
              </a:p>
            </p:txBody>
          </p:sp>
          <p:sp>
            <p:nvSpPr>
              <p:cNvPr id="46" name="テキスト ボックス 45">
                <a:extLst>
                  <a:ext uri="{FF2B5EF4-FFF2-40B4-BE49-F238E27FC236}">
                    <a16:creationId xmlns:a16="http://schemas.microsoft.com/office/drawing/2014/main" id="{02005E85-DB41-8044-ACB9-E9E4B98A420C}"/>
                  </a:ext>
                </a:extLst>
              </p:cNvPr>
              <p:cNvSpPr txBox="1"/>
              <p:nvPr/>
            </p:nvSpPr>
            <p:spPr>
              <a:xfrm>
                <a:off x="5129051" y="2726382"/>
                <a:ext cx="867977" cy="298089"/>
              </a:xfrm>
              <a:prstGeom prst="rect">
                <a:avLst/>
              </a:prstGeom>
              <a:noFill/>
            </p:spPr>
            <p:txBody>
              <a:bodyPr wrap="none" rtlCol="0">
                <a:spAutoFit/>
              </a:bodyPr>
              <a:lstStyle/>
              <a:p>
                <a:r>
                  <a:rPr kumimoji="1" lang="en-US" altLang="ja-JP" sz="1200" dirty="0"/>
                  <a:t>Sub Vol m</a:t>
                </a:r>
                <a:endParaRPr kumimoji="1" lang="ja-JP" altLang="en-US" sz="1200"/>
              </a:p>
            </p:txBody>
          </p:sp>
          <p:sp>
            <p:nvSpPr>
              <p:cNvPr id="47" name="テキスト ボックス 46">
                <a:extLst>
                  <a:ext uri="{FF2B5EF4-FFF2-40B4-BE49-F238E27FC236}">
                    <a16:creationId xmlns:a16="http://schemas.microsoft.com/office/drawing/2014/main" id="{4062F7CD-2494-704F-8CAD-75E439E5358F}"/>
                  </a:ext>
                </a:extLst>
              </p:cNvPr>
              <p:cNvSpPr txBox="1"/>
              <p:nvPr/>
            </p:nvSpPr>
            <p:spPr>
              <a:xfrm>
                <a:off x="1399073" y="3183288"/>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1</a:t>
                </a:r>
                <a:endParaRPr kumimoji="1" lang="ja-JP" altLang="en-US" sz="1200"/>
              </a:p>
            </p:txBody>
          </p:sp>
          <p:sp>
            <p:nvSpPr>
              <p:cNvPr id="48" name="テキスト ボックス 47">
                <a:extLst>
                  <a:ext uri="{FF2B5EF4-FFF2-40B4-BE49-F238E27FC236}">
                    <a16:creationId xmlns:a16="http://schemas.microsoft.com/office/drawing/2014/main" id="{C09CD375-D41D-064F-810D-85201F67B867}"/>
                  </a:ext>
                </a:extLst>
              </p:cNvPr>
              <p:cNvSpPr txBox="1"/>
              <p:nvPr/>
            </p:nvSpPr>
            <p:spPr>
              <a:xfrm>
                <a:off x="1399073" y="408625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2</a:t>
                </a:r>
                <a:endParaRPr kumimoji="1" lang="ja-JP" altLang="en-US" sz="1200"/>
              </a:p>
            </p:txBody>
          </p:sp>
          <p:sp>
            <p:nvSpPr>
              <p:cNvPr id="49" name="テキスト ボックス 48">
                <a:extLst>
                  <a:ext uri="{FF2B5EF4-FFF2-40B4-BE49-F238E27FC236}">
                    <a16:creationId xmlns:a16="http://schemas.microsoft.com/office/drawing/2014/main" id="{29DB3F57-0B31-3649-AAC6-13E0A9AB76EC}"/>
                  </a:ext>
                </a:extLst>
              </p:cNvPr>
              <p:cNvSpPr txBox="1"/>
              <p:nvPr/>
            </p:nvSpPr>
            <p:spPr>
              <a:xfrm>
                <a:off x="1396813" y="541008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n</a:t>
                </a:r>
                <a:endParaRPr kumimoji="1" lang="ja-JP" altLang="en-US" sz="1200"/>
              </a:p>
            </p:txBody>
          </p:sp>
          <p:sp>
            <p:nvSpPr>
              <p:cNvPr id="50" name="テキスト ボックス 49">
                <a:extLst>
                  <a:ext uri="{FF2B5EF4-FFF2-40B4-BE49-F238E27FC236}">
                    <a16:creationId xmlns:a16="http://schemas.microsoft.com/office/drawing/2014/main" id="{0F34B744-1B05-EC44-80C2-36C3ED7D1B74}"/>
                  </a:ext>
                </a:extLst>
              </p:cNvPr>
              <p:cNvSpPr txBox="1"/>
              <p:nvPr/>
            </p:nvSpPr>
            <p:spPr>
              <a:xfrm rot="5400000">
                <a:off x="1698744" y="4764229"/>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51" name="右矢印 50">
                <a:extLst>
                  <a:ext uri="{FF2B5EF4-FFF2-40B4-BE49-F238E27FC236}">
                    <a16:creationId xmlns:a16="http://schemas.microsoft.com/office/drawing/2014/main" id="{1074EC02-EE00-F94B-9E35-0570105EEA29}"/>
                  </a:ext>
                </a:extLst>
              </p:cNvPr>
              <p:cNvSpPr/>
              <p:nvPr/>
            </p:nvSpPr>
            <p:spPr>
              <a:xfrm>
                <a:off x="7780445" y="4130851"/>
                <a:ext cx="157868" cy="21822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テキスト ボックス 51">
                <a:extLst>
                  <a:ext uri="{FF2B5EF4-FFF2-40B4-BE49-F238E27FC236}">
                    <a16:creationId xmlns:a16="http://schemas.microsoft.com/office/drawing/2014/main" id="{C1F7914C-DFBC-8746-A50F-11CBB202E7AA}"/>
                  </a:ext>
                </a:extLst>
              </p:cNvPr>
              <p:cNvSpPr txBox="1"/>
              <p:nvPr/>
            </p:nvSpPr>
            <p:spPr>
              <a:xfrm>
                <a:off x="5969821" y="6165544"/>
                <a:ext cx="1749203" cy="563057"/>
              </a:xfrm>
              <a:prstGeom prst="rect">
                <a:avLst/>
              </a:prstGeom>
              <a:noFill/>
            </p:spPr>
            <p:txBody>
              <a:bodyPr wrap="none" rtlCol="0">
                <a:spAutoFit/>
              </a:bodyPr>
              <a:lstStyle/>
              <a:p>
                <a:r>
                  <a:rPr kumimoji="1" lang="en-US" altLang="ja-JP" sz="1400" b="1" dirty="0">
                    <a:solidFill>
                      <a:schemeClr val="accent1"/>
                    </a:solidFill>
                  </a:rPr>
                  <a:t>Image Composition</a:t>
                </a:r>
                <a:br>
                  <a:rPr kumimoji="1" lang="en-US" altLang="ja-JP" sz="1400" b="1" dirty="0">
                    <a:solidFill>
                      <a:schemeClr val="accent1"/>
                    </a:solidFill>
                  </a:rPr>
                </a:br>
                <a:r>
                  <a:rPr kumimoji="1" lang="en-US" altLang="ja-JP" sz="1400" dirty="0">
                    <a:solidFill>
                      <a:schemeClr val="accent1"/>
                    </a:solidFill>
                  </a:rPr>
                  <a:t>w/o ordering</a:t>
                </a:r>
              </a:p>
            </p:txBody>
          </p:sp>
          <p:sp>
            <p:nvSpPr>
              <p:cNvPr id="53" name="右中かっこ 52">
                <a:extLst>
                  <a:ext uri="{FF2B5EF4-FFF2-40B4-BE49-F238E27FC236}">
                    <a16:creationId xmlns:a16="http://schemas.microsoft.com/office/drawing/2014/main" id="{ACB8E3AA-557B-0A4B-9435-7660B70198F4}"/>
                  </a:ext>
                </a:extLst>
              </p:cNvPr>
              <p:cNvSpPr/>
              <p:nvPr/>
            </p:nvSpPr>
            <p:spPr>
              <a:xfrm>
                <a:off x="7391095" y="3028638"/>
                <a:ext cx="277939" cy="3034813"/>
              </a:xfrm>
              <a:prstGeom prst="rightBrace">
                <a:avLst>
                  <a:gd name="adj1" fmla="val 65909"/>
                  <a:gd name="adj2" fmla="val 39399"/>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テキスト ボックス 53">
                <a:extLst>
                  <a:ext uri="{FF2B5EF4-FFF2-40B4-BE49-F238E27FC236}">
                    <a16:creationId xmlns:a16="http://schemas.microsoft.com/office/drawing/2014/main" id="{E365FBE1-BAF0-9C4B-95FF-1901CA2BAAD1}"/>
                  </a:ext>
                </a:extLst>
              </p:cNvPr>
              <p:cNvSpPr txBox="1"/>
              <p:nvPr/>
            </p:nvSpPr>
            <p:spPr>
              <a:xfrm>
                <a:off x="7633503" y="4971192"/>
                <a:ext cx="1222649" cy="794905"/>
              </a:xfrm>
              <a:prstGeom prst="rect">
                <a:avLst/>
              </a:prstGeom>
              <a:noFill/>
            </p:spPr>
            <p:txBody>
              <a:bodyPr wrap="none" rtlCol="0">
                <a:spAutoFit/>
              </a:bodyPr>
              <a:lstStyle/>
              <a:p>
                <a:r>
                  <a:rPr kumimoji="1" lang="en-US" altLang="ja-JP" sz="1400" b="1" dirty="0">
                    <a:solidFill>
                      <a:schemeClr val="accent4"/>
                    </a:solidFill>
                  </a:rPr>
                  <a:t>Ensemble</a:t>
                </a:r>
                <a:br>
                  <a:rPr kumimoji="1" lang="en-US" altLang="ja-JP" sz="1400" b="1" dirty="0">
                    <a:solidFill>
                      <a:schemeClr val="accent4"/>
                    </a:solidFill>
                  </a:rPr>
                </a:br>
                <a:r>
                  <a:rPr kumimoji="1" lang="en-US" altLang="ja-JP" sz="1400" b="1" dirty="0">
                    <a:solidFill>
                      <a:schemeClr val="accent4"/>
                    </a:solidFill>
                  </a:rPr>
                  <a:t>Averaging</a:t>
                </a:r>
              </a:p>
              <a:p>
                <a:r>
                  <a:rPr kumimoji="1" lang="en-US" altLang="ja-JP" sz="1400" dirty="0">
                    <a:solidFill>
                      <a:schemeClr val="accent4"/>
                    </a:solidFill>
                  </a:rPr>
                  <a:t>w/o ordering</a:t>
                </a:r>
                <a:endParaRPr kumimoji="1" lang="ja-JP" altLang="en-US" sz="1400">
                  <a:solidFill>
                    <a:schemeClr val="accent4"/>
                  </a:solidFill>
                </a:endParaRPr>
              </a:p>
            </p:txBody>
          </p:sp>
          <p:sp>
            <p:nvSpPr>
              <p:cNvPr id="55" name="テキスト ボックス 54">
                <a:extLst>
                  <a:ext uri="{FF2B5EF4-FFF2-40B4-BE49-F238E27FC236}">
                    <a16:creationId xmlns:a16="http://schemas.microsoft.com/office/drawing/2014/main" id="{DFF54DD4-8235-9B4C-B36E-94A8E0B09DF1}"/>
                  </a:ext>
                </a:extLst>
              </p:cNvPr>
              <p:cNvSpPr txBox="1"/>
              <p:nvPr/>
            </p:nvSpPr>
            <p:spPr>
              <a:xfrm>
                <a:off x="8234401" y="2946046"/>
                <a:ext cx="1277016" cy="369332"/>
              </a:xfrm>
              <a:prstGeom prst="rect">
                <a:avLst/>
              </a:prstGeom>
              <a:noFill/>
            </p:spPr>
            <p:txBody>
              <a:bodyPr wrap="none" rtlCol="0">
                <a:spAutoFit/>
              </a:bodyPr>
              <a:lstStyle/>
              <a:p>
                <a:pPr algn="ctr"/>
                <a:r>
                  <a:rPr kumimoji="1" lang="en-US" altLang="ja-JP" b="1" dirty="0"/>
                  <a:t>Final Image</a:t>
                </a:r>
                <a:endParaRPr kumimoji="1" lang="ja-JP" altLang="en-US" b="1"/>
              </a:p>
            </p:txBody>
          </p:sp>
        </p:grpSp>
        <p:sp>
          <p:nvSpPr>
            <p:cNvPr id="69" name="テキスト ボックス 68">
              <a:extLst>
                <a:ext uri="{FF2B5EF4-FFF2-40B4-BE49-F238E27FC236}">
                  <a16:creationId xmlns:a16="http://schemas.microsoft.com/office/drawing/2014/main" id="{75D62A1C-9D30-7D40-A996-002710B21B47}"/>
                </a:ext>
              </a:extLst>
            </p:cNvPr>
            <p:cNvSpPr txBox="1"/>
            <p:nvPr/>
          </p:nvSpPr>
          <p:spPr>
            <a:xfrm>
              <a:off x="5971376" y="5860629"/>
              <a:ext cx="1774140" cy="523220"/>
            </a:xfrm>
            <a:prstGeom prst="rect">
              <a:avLst/>
            </a:prstGeom>
            <a:noFill/>
          </p:spPr>
          <p:txBody>
            <a:bodyPr wrap="none" rtlCol="0">
              <a:spAutoFit/>
            </a:bodyPr>
            <a:lstStyle/>
            <a:p>
              <a:r>
                <a:rPr kumimoji="1" lang="en-US" altLang="ja-JP" sz="1400" b="1" dirty="0">
                  <a:solidFill>
                    <a:schemeClr val="accent5"/>
                  </a:solidFill>
                </a:rPr>
                <a:t>Stochastic Rendering</a:t>
              </a:r>
            </a:p>
            <a:p>
              <a:r>
                <a:rPr kumimoji="1" lang="en-US" altLang="ja-JP" sz="1400" dirty="0">
                  <a:solidFill>
                    <a:schemeClr val="accent5"/>
                  </a:solidFill>
                </a:rPr>
                <a:t>w/o ordering</a:t>
              </a:r>
              <a:endParaRPr kumimoji="1" lang="ja-JP" altLang="en-US" sz="1400">
                <a:solidFill>
                  <a:schemeClr val="accent5"/>
                </a:solidFill>
              </a:endParaRPr>
            </a:p>
          </p:txBody>
        </p:sp>
      </p:grpSp>
      <p:sp>
        <p:nvSpPr>
          <p:cNvPr id="71" name="テキスト ボックス 70">
            <a:extLst>
              <a:ext uri="{FF2B5EF4-FFF2-40B4-BE49-F238E27FC236}">
                <a16:creationId xmlns:a16="http://schemas.microsoft.com/office/drawing/2014/main" id="{E7E4C6BD-0BAF-8049-A1B4-BA236D74EBF0}"/>
              </a:ext>
            </a:extLst>
          </p:cNvPr>
          <p:cNvSpPr txBox="1"/>
          <p:nvPr/>
        </p:nvSpPr>
        <p:spPr>
          <a:xfrm>
            <a:off x="-3458" y="6621157"/>
            <a:ext cx="9336210" cy="246221"/>
          </a:xfrm>
          <a:prstGeom prst="rect">
            <a:avLst/>
          </a:prstGeom>
          <a:noFill/>
        </p:spPr>
        <p:txBody>
          <a:bodyPr wrap="none" rtlCol="0">
            <a:spAutoFit/>
          </a:bodyPr>
          <a:lstStyle/>
          <a:p>
            <a:r>
              <a:rPr lang="en" altLang="ja-JP" sz="1000" dirty="0"/>
              <a:t>Y. Yamaoka, K. Hayashi, N. Sakamoto, J. Nonaka, A Memory Efficient Image Composition-based Parallel Particle Based Volume Rendering, JASSE, Vol.6, Issue.1, pp.1-10, 2019.3</a:t>
            </a:r>
            <a:endParaRPr kumimoji="1" lang="ja-JP" altLang="en-US" sz="1000"/>
          </a:p>
        </p:txBody>
      </p:sp>
      <p:sp>
        <p:nvSpPr>
          <p:cNvPr id="72" name="テキスト ボックス 71">
            <a:extLst>
              <a:ext uri="{FF2B5EF4-FFF2-40B4-BE49-F238E27FC236}">
                <a16:creationId xmlns:a16="http://schemas.microsoft.com/office/drawing/2014/main" id="{46E469D7-DF00-1141-B1C1-3C1121B183E3}"/>
              </a:ext>
            </a:extLst>
          </p:cNvPr>
          <p:cNvSpPr txBox="1"/>
          <p:nvPr/>
        </p:nvSpPr>
        <p:spPr>
          <a:xfrm>
            <a:off x="2073218" y="3175196"/>
            <a:ext cx="2135242" cy="1015663"/>
          </a:xfrm>
          <a:prstGeom prst="rect">
            <a:avLst/>
          </a:prstGeom>
          <a:noFill/>
        </p:spPr>
        <p:txBody>
          <a:bodyPr wrap="square" rtlCol="0">
            <a:spAutoFit/>
          </a:bodyPr>
          <a:lstStyle/>
          <a:p>
            <a:r>
              <a:rPr kumimoji="1" lang="en-US" altLang="ja-JP" sz="1200" dirty="0"/>
              <a:t>CFD simulation: Magnus force acting on a rotation ball placed in a uniform flow</a:t>
            </a:r>
          </a:p>
          <a:p>
            <a:pPr marL="285750" indent="-285750">
              <a:buFontTx/>
              <a:buChar char="-"/>
            </a:pPr>
            <a:r>
              <a:rPr kumimoji="1" lang="en-US" altLang="ja-JP" sz="1200" dirty="0"/>
              <a:t>19M prism elements</a:t>
            </a:r>
          </a:p>
          <a:p>
            <a:pPr marL="285750" indent="-285750">
              <a:buFontTx/>
              <a:buChar char="-"/>
            </a:pPr>
            <a:r>
              <a:rPr kumimoji="1" lang="en-US" altLang="ja-JP" sz="1200" dirty="0"/>
              <a:t>256 sub-volumes</a:t>
            </a:r>
          </a:p>
        </p:txBody>
      </p:sp>
    </p:spTree>
    <p:extLst>
      <p:ext uri="{BB962C8B-B14F-4D97-AF65-F5344CB8AC3E}">
        <p14:creationId xmlns:p14="http://schemas.microsoft.com/office/powerpoint/2010/main" val="17403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7"/>
                                        </p:tgtEl>
                                      </p:cBhvr>
                                    </p:cmd>
                                  </p:childTnLst>
                                </p:cTn>
                              </p:par>
                            </p:childTnLst>
                          </p:cTn>
                        </p:par>
                      </p:childTnLst>
                    </p:cTn>
                  </p:par>
                </p:childTnLst>
              </p:cTn>
              <p:nextCondLst>
                <p:cond evt="onClick" delay="0">
                  <p:tgtEl>
                    <p:spTgt spid="67"/>
                  </p:tgtEl>
                </p:cond>
              </p:nextCondLst>
            </p:seq>
            <p:video>
              <p:cMediaNode vol="80000">
                <p:cTn id="12" repeatCount="indefinite" fill="remove" display="0">
                  <p:stCondLst>
                    <p:cond delay="indefinite"/>
                  </p:stCondLst>
                </p:cTn>
                <p:tgtEl>
                  <p:spTgt spid="6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549DD-3C32-A443-8541-9C2246C0120F}"/>
              </a:ext>
            </a:extLst>
          </p:cNvPr>
          <p:cNvSpPr>
            <a:spLocks noGrp="1"/>
          </p:cNvSpPr>
          <p:nvPr>
            <p:ph type="title"/>
          </p:nvPr>
        </p:nvSpPr>
        <p:spPr/>
        <p:txBody>
          <a:bodyPr/>
          <a:lstStyle/>
          <a:p>
            <a:r>
              <a:rPr lang="en-US" altLang="ja-JP" dirty="0"/>
              <a:t>Interactive Exploration for In-situ Vis.</a:t>
            </a:r>
            <a:endParaRPr lang="ja-JP" altLang="en-US" dirty="0"/>
          </a:p>
        </p:txBody>
      </p:sp>
      <p:sp>
        <p:nvSpPr>
          <p:cNvPr id="3" name="コンテンツ プレースホルダー 2">
            <a:extLst>
              <a:ext uri="{FF2B5EF4-FFF2-40B4-BE49-F238E27FC236}">
                <a16:creationId xmlns:a16="http://schemas.microsoft.com/office/drawing/2014/main" id="{FE2AFFCF-273D-A64E-8ACC-29F2C33187D0}"/>
              </a:ext>
            </a:extLst>
          </p:cNvPr>
          <p:cNvSpPr>
            <a:spLocks noGrp="1"/>
          </p:cNvSpPr>
          <p:nvPr>
            <p:ph idx="1"/>
          </p:nvPr>
        </p:nvSpPr>
        <p:spPr/>
        <p:txBody>
          <a:bodyPr/>
          <a:lstStyle/>
          <a:p>
            <a:r>
              <a:rPr lang="en-US" altLang="ja-JP" b="1" dirty="0"/>
              <a:t>Multi-viewpoint omni-directional rendering</a:t>
            </a:r>
            <a:endParaRPr lang="ja-JP" altLang="en-US" b="1"/>
          </a:p>
        </p:txBody>
      </p:sp>
      <p:sp>
        <p:nvSpPr>
          <p:cNvPr id="56" name="テキスト ボックス 55">
            <a:extLst>
              <a:ext uri="{FF2B5EF4-FFF2-40B4-BE49-F238E27FC236}">
                <a16:creationId xmlns:a16="http://schemas.microsoft.com/office/drawing/2014/main" id="{55983D2E-68D6-6D4D-8412-4F95CCBAF054}"/>
              </a:ext>
            </a:extLst>
          </p:cNvPr>
          <p:cNvSpPr txBox="1"/>
          <p:nvPr/>
        </p:nvSpPr>
        <p:spPr>
          <a:xfrm>
            <a:off x="0" y="6604084"/>
            <a:ext cx="8847294" cy="253916"/>
          </a:xfrm>
          <a:prstGeom prst="rect">
            <a:avLst/>
          </a:prstGeom>
          <a:noFill/>
        </p:spPr>
        <p:txBody>
          <a:bodyPr wrap="none" rtlCol="0">
            <a:spAutoFit/>
          </a:bodyPr>
          <a:lstStyle/>
          <a:p>
            <a:r>
              <a:rPr kumimoji="1" lang="en" altLang="ja-JP" sz="1050" dirty="0"/>
              <a:t>Akira </a:t>
            </a:r>
            <a:r>
              <a:rPr kumimoji="1" lang="en" altLang="ja-JP" sz="1050" dirty="0" err="1"/>
              <a:t>Kageyama</a:t>
            </a:r>
            <a:r>
              <a:rPr kumimoji="1" lang="en" altLang="ja-JP" sz="1050" dirty="0"/>
              <a:t>, </a:t>
            </a:r>
            <a:r>
              <a:rPr kumimoji="1" lang="en" altLang="ja-JP" sz="1050" dirty="0" err="1"/>
              <a:t>Naohisa</a:t>
            </a:r>
            <a:r>
              <a:rPr kumimoji="1" lang="en" altLang="ja-JP" sz="1050" dirty="0"/>
              <a:t> Sakamoto, 4D Street View: A Video-based Visualization Method, </a:t>
            </a:r>
            <a:r>
              <a:rPr kumimoji="1" lang="en" altLang="ja-JP" sz="1050" dirty="0" err="1"/>
              <a:t>PeerJ</a:t>
            </a:r>
            <a:r>
              <a:rPr kumimoji="1" lang="en" altLang="ja-JP" sz="1050" dirty="0"/>
              <a:t> Computer Science, 6:e305, DOI:10.7717/peerj-cs.305, 2020.9.</a:t>
            </a:r>
            <a:endParaRPr kumimoji="1" lang="ja-JP" altLang="en-US" sz="1050"/>
          </a:p>
        </p:txBody>
      </p:sp>
      <p:pic>
        <p:nvPicPr>
          <p:cNvPr id="58" name="図 57">
            <a:extLst>
              <a:ext uri="{FF2B5EF4-FFF2-40B4-BE49-F238E27FC236}">
                <a16:creationId xmlns:a16="http://schemas.microsoft.com/office/drawing/2014/main" id="{E2C41A39-FD8D-8443-8EEA-0948A3EF6749}"/>
              </a:ext>
            </a:extLst>
          </p:cNvPr>
          <p:cNvPicPr>
            <a:picLocks noChangeAspect="1"/>
          </p:cNvPicPr>
          <p:nvPr/>
        </p:nvPicPr>
        <p:blipFill rotWithShape="1">
          <a:blip r:embed="rId5"/>
          <a:srcRect r="56638"/>
          <a:stretch/>
        </p:blipFill>
        <p:spPr>
          <a:xfrm>
            <a:off x="422728" y="4844285"/>
            <a:ext cx="1205730" cy="891211"/>
          </a:xfrm>
          <a:prstGeom prst="rect">
            <a:avLst/>
          </a:prstGeom>
        </p:spPr>
      </p:pic>
      <p:pic>
        <p:nvPicPr>
          <p:cNvPr id="59" name="図 58">
            <a:extLst>
              <a:ext uri="{FF2B5EF4-FFF2-40B4-BE49-F238E27FC236}">
                <a16:creationId xmlns:a16="http://schemas.microsoft.com/office/drawing/2014/main" id="{E0856089-557B-2045-934A-963081FAE65A}"/>
              </a:ext>
            </a:extLst>
          </p:cNvPr>
          <p:cNvPicPr>
            <a:picLocks noChangeAspect="1"/>
          </p:cNvPicPr>
          <p:nvPr/>
        </p:nvPicPr>
        <p:blipFill rotWithShape="1">
          <a:blip r:embed="rId5"/>
          <a:srcRect l="43655"/>
          <a:stretch/>
        </p:blipFill>
        <p:spPr>
          <a:xfrm>
            <a:off x="2165441" y="5016098"/>
            <a:ext cx="2277974" cy="1295802"/>
          </a:xfrm>
          <a:prstGeom prst="rect">
            <a:avLst/>
          </a:prstGeom>
        </p:spPr>
      </p:pic>
      <p:pic>
        <p:nvPicPr>
          <p:cNvPr id="73" name="図 72">
            <a:extLst>
              <a:ext uri="{FF2B5EF4-FFF2-40B4-BE49-F238E27FC236}">
                <a16:creationId xmlns:a16="http://schemas.microsoft.com/office/drawing/2014/main" id="{311AF62D-C1B6-834A-8447-C45BD05693F9}"/>
              </a:ext>
            </a:extLst>
          </p:cNvPr>
          <p:cNvPicPr>
            <a:picLocks noChangeAspect="1"/>
          </p:cNvPicPr>
          <p:nvPr/>
        </p:nvPicPr>
        <p:blipFill>
          <a:blip r:embed="rId6"/>
          <a:stretch>
            <a:fillRect/>
          </a:stretch>
        </p:blipFill>
        <p:spPr>
          <a:xfrm>
            <a:off x="4714948" y="2518815"/>
            <a:ext cx="3179233" cy="3105866"/>
          </a:xfrm>
          <a:prstGeom prst="rect">
            <a:avLst/>
          </a:prstGeom>
        </p:spPr>
      </p:pic>
      <p:grpSp>
        <p:nvGrpSpPr>
          <p:cNvPr id="75" name="グループ化 74">
            <a:extLst>
              <a:ext uri="{FF2B5EF4-FFF2-40B4-BE49-F238E27FC236}">
                <a16:creationId xmlns:a16="http://schemas.microsoft.com/office/drawing/2014/main" id="{370A2D52-B4C5-1641-A6E9-51F19DA7D32D}"/>
              </a:ext>
            </a:extLst>
          </p:cNvPr>
          <p:cNvGrpSpPr/>
          <p:nvPr/>
        </p:nvGrpSpPr>
        <p:grpSpPr>
          <a:xfrm>
            <a:off x="564534" y="2462243"/>
            <a:ext cx="3934684" cy="2423306"/>
            <a:chOff x="678121" y="2515653"/>
            <a:chExt cx="3934684" cy="2423306"/>
          </a:xfrm>
        </p:grpSpPr>
        <p:pic>
          <p:nvPicPr>
            <p:cNvPr id="60" name="図 59">
              <a:extLst>
                <a:ext uri="{FF2B5EF4-FFF2-40B4-BE49-F238E27FC236}">
                  <a16:creationId xmlns:a16="http://schemas.microsoft.com/office/drawing/2014/main" id="{7A28AC2D-CE91-A84F-89D4-224A08A4CFBB}"/>
                </a:ext>
              </a:extLst>
            </p:cNvPr>
            <p:cNvPicPr>
              <a:picLocks noChangeAspect="1"/>
            </p:cNvPicPr>
            <p:nvPr/>
          </p:nvPicPr>
          <p:blipFill rotWithShape="1">
            <a:blip r:embed="rId7"/>
            <a:srcRect r="40532"/>
            <a:stretch/>
          </p:blipFill>
          <p:spPr>
            <a:xfrm>
              <a:off x="678121" y="2515653"/>
              <a:ext cx="2339875" cy="2423306"/>
            </a:xfrm>
            <a:prstGeom prst="rect">
              <a:avLst/>
            </a:prstGeom>
          </p:spPr>
        </p:pic>
        <p:pic>
          <p:nvPicPr>
            <p:cNvPr id="74" name="図 73">
              <a:extLst>
                <a:ext uri="{FF2B5EF4-FFF2-40B4-BE49-F238E27FC236}">
                  <a16:creationId xmlns:a16="http://schemas.microsoft.com/office/drawing/2014/main" id="{0CF3063F-C3D3-8F4A-8910-F41FBD18E845}"/>
                </a:ext>
              </a:extLst>
            </p:cNvPr>
            <p:cNvPicPr>
              <a:picLocks noChangeAspect="1"/>
            </p:cNvPicPr>
            <p:nvPr/>
          </p:nvPicPr>
          <p:blipFill rotWithShape="1">
            <a:blip r:embed="rId7"/>
            <a:srcRect l="59468" b="42404"/>
            <a:stretch/>
          </p:blipFill>
          <p:spPr>
            <a:xfrm>
              <a:off x="3017996" y="2515653"/>
              <a:ext cx="1594809" cy="1395736"/>
            </a:xfrm>
            <a:prstGeom prst="rect">
              <a:avLst/>
            </a:prstGeom>
          </p:spPr>
        </p:pic>
      </p:grpSp>
      <p:pic>
        <p:nvPicPr>
          <p:cNvPr id="76" name="図 75">
            <a:extLst>
              <a:ext uri="{FF2B5EF4-FFF2-40B4-BE49-F238E27FC236}">
                <a16:creationId xmlns:a16="http://schemas.microsoft.com/office/drawing/2014/main" id="{B0BAFD8C-31C9-7442-8606-FAC6AF5F2304}"/>
              </a:ext>
            </a:extLst>
          </p:cNvPr>
          <p:cNvPicPr>
            <a:picLocks noChangeAspect="1"/>
          </p:cNvPicPr>
          <p:nvPr/>
        </p:nvPicPr>
        <p:blipFill rotWithShape="1">
          <a:blip r:embed="rId5"/>
          <a:srcRect r="56638"/>
          <a:stretch/>
        </p:blipFill>
        <p:spPr>
          <a:xfrm>
            <a:off x="3220850" y="3857979"/>
            <a:ext cx="988976" cy="730998"/>
          </a:xfrm>
          <a:prstGeom prst="rect">
            <a:avLst/>
          </a:prstGeom>
        </p:spPr>
      </p:pic>
      <p:sp>
        <p:nvSpPr>
          <p:cNvPr id="77" name="テキスト ボックス 76">
            <a:extLst>
              <a:ext uri="{FF2B5EF4-FFF2-40B4-BE49-F238E27FC236}">
                <a16:creationId xmlns:a16="http://schemas.microsoft.com/office/drawing/2014/main" id="{1CE6874D-5F53-B04F-A80F-544577579697}"/>
              </a:ext>
            </a:extLst>
          </p:cNvPr>
          <p:cNvSpPr txBox="1"/>
          <p:nvPr/>
        </p:nvSpPr>
        <p:spPr>
          <a:xfrm>
            <a:off x="2951550" y="4591448"/>
            <a:ext cx="1534394" cy="261610"/>
          </a:xfrm>
          <a:prstGeom prst="rect">
            <a:avLst/>
          </a:prstGeom>
          <a:noFill/>
        </p:spPr>
        <p:txBody>
          <a:bodyPr wrap="none" rtlCol="0">
            <a:spAutoFit/>
          </a:bodyPr>
          <a:lstStyle/>
          <a:p>
            <a:r>
              <a:rPr kumimoji="1" lang="en-US" altLang="ja-JP" sz="1100" dirty="0"/>
              <a:t>Omni-directional movie</a:t>
            </a:r>
            <a:endParaRPr kumimoji="1" lang="ja-JP" altLang="en-US" sz="1100"/>
          </a:p>
        </p:txBody>
      </p:sp>
      <p:sp>
        <p:nvSpPr>
          <p:cNvPr id="78" name="テキスト ボックス 77">
            <a:extLst>
              <a:ext uri="{FF2B5EF4-FFF2-40B4-BE49-F238E27FC236}">
                <a16:creationId xmlns:a16="http://schemas.microsoft.com/office/drawing/2014/main" id="{580C5728-3DD7-B548-9D82-E2533DD082EE}"/>
              </a:ext>
            </a:extLst>
          </p:cNvPr>
          <p:cNvSpPr txBox="1"/>
          <p:nvPr/>
        </p:nvSpPr>
        <p:spPr>
          <a:xfrm>
            <a:off x="1392472" y="5754137"/>
            <a:ext cx="772969" cy="430887"/>
          </a:xfrm>
          <a:prstGeom prst="rect">
            <a:avLst/>
          </a:prstGeom>
          <a:noFill/>
        </p:spPr>
        <p:txBody>
          <a:bodyPr wrap="none" rtlCol="0">
            <a:spAutoFit/>
          </a:bodyPr>
          <a:lstStyle/>
          <a:p>
            <a:pPr algn="ctr"/>
            <a:r>
              <a:rPr kumimoji="1" lang="en-US" altLang="ja-JP" sz="1100" dirty="0"/>
              <a:t>Gnomonic</a:t>
            </a:r>
            <a:br>
              <a:rPr kumimoji="1" lang="en-US" altLang="ja-JP" sz="1100" dirty="0"/>
            </a:br>
            <a:r>
              <a:rPr kumimoji="1" lang="en-US" altLang="ja-JP" sz="1100" dirty="0"/>
              <a:t>Projection</a:t>
            </a:r>
            <a:endParaRPr kumimoji="1" lang="ja-JP" altLang="en-US" sz="1100"/>
          </a:p>
        </p:txBody>
      </p:sp>
      <p:sp>
        <p:nvSpPr>
          <p:cNvPr id="80" name="右矢印 79">
            <a:extLst>
              <a:ext uri="{FF2B5EF4-FFF2-40B4-BE49-F238E27FC236}">
                <a16:creationId xmlns:a16="http://schemas.microsoft.com/office/drawing/2014/main" id="{CC7BAF9B-77FE-124C-A9D0-1B75EF92B4C9}"/>
              </a:ext>
            </a:extLst>
          </p:cNvPr>
          <p:cNvSpPr/>
          <p:nvPr/>
        </p:nvSpPr>
        <p:spPr>
          <a:xfrm rot="1254205">
            <a:off x="1731824" y="5279845"/>
            <a:ext cx="355672" cy="1410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1" name="マイムービー" descr="マイムービー">
            <a:hlinkClick r:id="" action="ppaction://media"/>
            <a:extLst>
              <a:ext uri="{FF2B5EF4-FFF2-40B4-BE49-F238E27FC236}">
                <a16:creationId xmlns:a16="http://schemas.microsoft.com/office/drawing/2014/main" id="{75B03F98-5396-4640-9AEE-21B8E725D2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11975" y="2677478"/>
            <a:ext cx="3783657" cy="2128307"/>
          </a:xfrm>
          <a:prstGeom prst="rect">
            <a:avLst/>
          </a:prstGeom>
        </p:spPr>
      </p:pic>
      <p:sp>
        <p:nvSpPr>
          <p:cNvPr id="82" name="テキスト ボックス 81">
            <a:extLst>
              <a:ext uri="{FF2B5EF4-FFF2-40B4-BE49-F238E27FC236}">
                <a16:creationId xmlns:a16="http://schemas.microsoft.com/office/drawing/2014/main" id="{DBAF99BF-5712-BA47-9715-75DAB7449F3B}"/>
              </a:ext>
            </a:extLst>
          </p:cNvPr>
          <p:cNvSpPr txBox="1"/>
          <p:nvPr/>
        </p:nvSpPr>
        <p:spPr>
          <a:xfrm>
            <a:off x="4938063" y="5713270"/>
            <a:ext cx="3077629" cy="600164"/>
          </a:xfrm>
          <a:prstGeom prst="rect">
            <a:avLst/>
          </a:prstGeom>
          <a:noFill/>
        </p:spPr>
        <p:txBody>
          <a:bodyPr wrap="square" rtlCol="0">
            <a:spAutoFit/>
          </a:bodyPr>
          <a:lstStyle/>
          <a:p>
            <a:r>
              <a:rPr kumimoji="1" lang="en-US" altLang="ja-JP" sz="1100" dirty="0"/>
              <a:t>In-situ visualization of the hall HMD simulations: Semi-transparent </a:t>
            </a:r>
            <a:r>
              <a:rPr kumimoji="1" lang="en-US" altLang="ja-JP" sz="1100" dirty="0" err="1"/>
              <a:t>isosurfaces</a:t>
            </a:r>
            <a:r>
              <a:rPr kumimoji="1" lang="en-US" altLang="ja-JP" sz="1100" dirty="0"/>
              <a:t> for two different physical quantities.</a:t>
            </a:r>
            <a:endParaRPr kumimoji="1" lang="ja-JP" altLang="en-US" sz="1100"/>
          </a:p>
        </p:txBody>
      </p:sp>
      <p:sp>
        <p:nvSpPr>
          <p:cNvPr id="83" name="テキスト ボックス 82">
            <a:extLst>
              <a:ext uri="{FF2B5EF4-FFF2-40B4-BE49-F238E27FC236}">
                <a16:creationId xmlns:a16="http://schemas.microsoft.com/office/drawing/2014/main" id="{E0AF1A6C-A671-8D40-B8C6-9AB18F59E19A}"/>
              </a:ext>
            </a:extLst>
          </p:cNvPr>
          <p:cNvSpPr txBox="1"/>
          <p:nvPr/>
        </p:nvSpPr>
        <p:spPr>
          <a:xfrm>
            <a:off x="7990291" y="4834679"/>
            <a:ext cx="4057773" cy="461665"/>
          </a:xfrm>
          <a:prstGeom prst="rect">
            <a:avLst/>
          </a:prstGeom>
          <a:noFill/>
        </p:spPr>
        <p:txBody>
          <a:bodyPr wrap="square" rtlCol="0">
            <a:spAutoFit/>
          </a:bodyPr>
          <a:lstStyle/>
          <a:p>
            <a:r>
              <a:rPr kumimoji="1" lang="en-US" altLang="ja-JP" sz="1200" dirty="0"/>
              <a:t>Post-hoc data exploration for in-situ visualization results based on </a:t>
            </a:r>
            <a:r>
              <a:rPr kumimoji="1" lang="en-US" altLang="ja-JP" sz="1200" dirty="0" err="1"/>
              <a:t>mutli</a:t>
            </a:r>
            <a:r>
              <a:rPr kumimoji="1" lang="en-US" altLang="ja-JP" sz="1200" dirty="0"/>
              <a:t>-viewpoint omnidirectional movies.</a:t>
            </a:r>
            <a:endParaRPr kumimoji="1" lang="ja-JP" altLang="en-US" sz="1200"/>
          </a:p>
        </p:txBody>
      </p:sp>
    </p:spTree>
    <p:extLst>
      <p:ext uri="{BB962C8B-B14F-4D97-AF65-F5344CB8AC3E}">
        <p14:creationId xmlns:p14="http://schemas.microsoft.com/office/powerpoint/2010/main" val="287179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36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8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3E4E1-B7B1-AB4E-8F9E-7421A076DB34}"/>
              </a:ext>
            </a:extLst>
          </p:cNvPr>
          <p:cNvSpPr>
            <a:spLocks noGrp="1"/>
          </p:cNvSpPr>
          <p:nvPr>
            <p:ph type="title"/>
          </p:nvPr>
        </p:nvSpPr>
        <p:spPr/>
        <p:txBody>
          <a:bodyPr/>
          <a:lstStyle/>
          <a:p>
            <a:r>
              <a:rPr lang="en-US" altLang="ja-JP" dirty="0"/>
              <a:t>In-situ Visualization on HPC</a:t>
            </a:r>
            <a:endParaRPr lang="ja-JP" altLang="en-US" dirty="0"/>
          </a:p>
        </p:txBody>
      </p:sp>
      <p:sp>
        <p:nvSpPr>
          <p:cNvPr id="3" name="コンテンツ プレースホルダー 2">
            <a:extLst>
              <a:ext uri="{FF2B5EF4-FFF2-40B4-BE49-F238E27FC236}">
                <a16:creationId xmlns:a16="http://schemas.microsoft.com/office/drawing/2014/main" id="{915D0752-6798-5D48-9013-8F16A805416F}"/>
              </a:ext>
            </a:extLst>
          </p:cNvPr>
          <p:cNvSpPr>
            <a:spLocks noGrp="1"/>
          </p:cNvSpPr>
          <p:nvPr>
            <p:ph idx="1"/>
          </p:nvPr>
        </p:nvSpPr>
        <p:spPr/>
        <p:txBody>
          <a:bodyPr/>
          <a:lstStyle/>
          <a:p>
            <a:r>
              <a:rPr lang="en-US" altLang="ja-JP" b="1" dirty="0"/>
              <a:t>Blind execution</a:t>
            </a:r>
          </a:p>
          <a:p>
            <a:pPr lvl="1"/>
            <a:r>
              <a:rPr lang="en-US" altLang="ja-JP" dirty="0"/>
              <a:t>Pre-defined visualization parameters</a:t>
            </a:r>
          </a:p>
          <a:p>
            <a:pPr lvl="2"/>
            <a:r>
              <a:rPr lang="en-US" altLang="ja-JP" dirty="0"/>
              <a:t>File staging-based processing</a:t>
            </a:r>
          </a:p>
          <a:p>
            <a:pPr lvl="2"/>
            <a:r>
              <a:rPr lang="en-US" altLang="ja-JP" dirty="0"/>
              <a:t>Rendering for time-varying datasets</a:t>
            </a:r>
          </a:p>
          <a:p>
            <a:pPr lvl="2"/>
            <a:r>
              <a:rPr lang="en-US" altLang="ja-JP" dirty="0"/>
              <a:t>Large number of output images</a:t>
            </a:r>
          </a:p>
        </p:txBody>
      </p:sp>
      <p:pic>
        <p:nvPicPr>
          <p:cNvPr id="63" name="図 62">
            <a:extLst>
              <a:ext uri="{FF2B5EF4-FFF2-40B4-BE49-F238E27FC236}">
                <a16:creationId xmlns:a16="http://schemas.microsoft.com/office/drawing/2014/main" id="{978FA77B-09CA-A44B-AF2D-5D66ED467D5D}"/>
              </a:ext>
            </a:extLst>
          </p:cNvPr>
          <p:cNvPicPr>
            <a:picLocks noChangeAspect="1"/>
          </p:cNvPicPr>
          <p:nvPr/>
        </p:nvPicPr>
        <p:blipFill>
          <a:blip r:embed="rId4"/>
          <a:stretch>
            <a:fillRect/>
          </a:stretch>
        </p:blipFill>
        <p:spPr>
          <a:xfrm>
            <a:off x="1228357" y="4094054"/>
            <a:ext cx="5040265" cy="1399044"/>
          </a:xfrm>
          <a:prstGeom prst="rect">
            <a:avLst/>
          </a:prstGeom>
        </p:spPr>
      </p:pic>
      <p:grpSp>
        <p:nvGrpSpPr>
          <p:cNvPr id="42" name="グループ化 41">
            <a:extLst>
              <a:ext uri="{FF2B5EF4-FFF2-40B4-BE49-F238E27FC236}">
                <a16:creationId xmlns:a16="http://schemas.microsoft.com/office/drawing/2014/main" id="{9F4304A0-EC91-7E45-ACDB-C6D3DBECF78D}"/>
              </a:ext>
            </a:extLst>
          </p:cNvPr>
          <p:cNvGrpSpPr/>
          <p:nvPr/>
        </p:nvGrpSpPr>
        <p:grpSpPr>
          <a:xfrm>
            <a:off x="6976431" y="2365366"/>
            <a:ext cx="4451953" cy="2797945"/>
            <a:chOff x="6976431" y="2645923"/>
            <a:chExt cx="4451953" cy="2797945"/>
          </a:xfrm>
        </p:grpSpPr>
        <p:grpSp>
          <p:nvGrpSpPr>
            <p:cNvPr id="4" name="グループ化 3">
              <a:extLst>
                <a:ext uri="{FF2B5EF4-FFF2-40B4-BE49-F238E27FC236}">
                  <a16:creationId xmlns:a16="http://schemas.microsoft.com/office/drawing/2014/main" id="{B79D2656-D7CC-F14F-9953-38CEFF99288D}"/>
                </a:ext>
              </a:extLst>
            </p:cNvPr>
            <p:cNvGrpSpPr/>
            <p:nvPr/>
          </p:nvGrpSpPr>
          <p:grpSpPr>
            <a:xfrm>
              <a:off x="6976431" y="2645923"/>
              <a:ext cx="2256262" cy="1855349"/>
              <a:chOff x="528689" y="3820105"/>
              <a:chExt cx="3236353" cy="2661289"/>
            </a:xfrm>
          </p:grpSpPr>
          <p:grpSp>
            <p:nvGrpSpPr>
              <p:cNvPr id="5" name="グループ化 4">
                <a:extLst>
                  <a:ext uri="{FF2B5EF4-FFF2-40B4-BE49-F238E27FC236}">
                    <a16:creationId xmlns:a16="http://schemas.microsoft.com/office/drawing/2014/main" id="{661092A5-4E73-BD40-AA5A-E8A6E3386253}"/>
                  </a:ext>
                </a:extLst>
              </p:cNvPr>
              <p:cNvGrpSpPr/>
              <p:nvPr/>
            </p:nvGrpSpPr>
            <p:grpSpPr>
              <a:xfrm>
                <a:off x="1441219" y="3820105"/>
                <a:ext cx="1069775" cy="906162"/>
                <a:chOff x="4992130" y="4843849"/>
                <a:chExt cx="1400432" cy="1186248"/>
              </a:xfrm>
            </p:grpSpPr>
            <p:sp>
              <p:nvSpPr>
                <p:cNvPr id="39" name="正方形/長方形 38">
                  <a:extLst>
                    <a:ext uri="{FF2B5EF4-FFF2-40B4-BE49-F238E27FC236}">
                      <a16:creationId xmlns:a16="http://schemas.microsoft.com/office/drawing/2014/main" id="{5B270C14-5275-B242-BE06-D7224535D7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0" name="Picture 3">
                  <a:extLst>
                    <a:ext uri="{FF2B5EF4-FFF2-40B4-BE49-F238E27FC236}">
                      <a16:creationId xmlns:a16="http://schemas.microsoft.com/office/drawing/2014/main" id="{6304B959-1500-0E4D-8BE4-305B070B4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グループ化 5">
                <a:extLst>
                  <a:ext uri="{FF2B5EF4-FFF2-40B4-BE49-F238E27FC236}">
                    <a16:creationId xmlns:a16="http://schemas.microsoft.com/office/drawing/2014/main" id="{0AF8FEC1-917E-EB4F-95E4-4AD4A0F41DF3}"/>
                  </a:ext>
                </a:extLst>
              </p:cNvPr>
              <p:cNvGrpSpPr/>
              <p:nvPr/>
            </p:nvGrpSpPr>
            <p:grpSpPr>
              <a:xfrm>
                <a:off x="528689" y="4805033"/>
                <a:ext cx="1069775" cy="906162"/>
                <a:chOff x="4992130" y="4843849"/>
                <a:chExt cx="1400432" cy="1186248"/>
              </a:xfrm>
            </p:grpSpPr>
            <p:sp>
              <p:nvSpPr>
                <p:cNvPr id="37" name="正方形/長方形 36">
                  <a:extLst>
                    <a:ext uri="{FF2B5EF4-FFF2-40B4-BE49-F238E27FC236}">
                      <a16:creationId xmlns:a16="http://schemas.microsoft.com/office/drawing/2014/main" id="{34789614-D317-C74C-8332-C41EC4A9A68B}"/>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8" name="Picture 3">
                  <a:extLst>
                    <a:ext uri="{FF2B5EF4-FFF2-40B4-BE49-F238E27FC236}">
                      <a16:creationId xmlns:a16="http://schemas.microsoft.com/office/drawing/2014/main" id="{4E6705A3-594C-DD4A-8DB7-5AC4C6015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A765DCFC-4F6D-0A45-B567-75C686ACB52E}"/>
                  </a:ext>
                </a:extLst>
              </p:cNvPr>
              <p:cNvGrpSpPr/>
              <p:nvPr/>
            </p:nvGrpSpPr>
            <p:grpSpPr>
              <a:xfrm>
                <a:off x="1700150" y="4324902"/>
                <a:ext cx="1069775" cy="906162"/>
                <a:chOff x="4992130" y="4843849"/>
                <a:chExt cx="1400432" cy="1186248"/>
              </a:xfrm>
            </p:grpSpPr>
            <p:sp>
              <p:nvSpPr>
                <p:cNvPr id="35" name="正方形/長方形 34">
                  <a:extLst>
                    <a:ext uri="{FF2B5EF4-FFF2-40B4-BE49-F238E27FC236}">
                      <a16:creationId xmlns:a16="http://schemas.microsoft.com/office/drawing/2014/main" id="{7238D36B-34A1-EF4B-99AE-EB76BCED075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6" name="Picture 3">
                  <a:extLst>
                    <a:ext uri="{FF2B5EF4-FFF2-40B4-BE49-F238E27FC236}">
                      <a16:creationId xmlns:a16="http://schemas.microsoft.com/office/drawing/2014/main" id="{751BC58D-66DD-9C41-AED8-E358BED26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BF8A613-E195-8B4C-95A9-A56481D51621}"/>
                  </a:ext>
                </a:extLst>
              </p:cNvPr>
              <p:cNvGrpSpPr/>
              <p:nvPr/>
            </p:nvGrpSpPr>
            <p:grpSpPr>
              <a:xfrm>
                <a:off x="1512691" y="5332481"/>
                <a:ext cx="1069775" cy="906162"/>
                <a:chOff x="4992130" y="4843849"/>
                <a:chExt cx="1400432" cy="1186248"/>
              </a:xfrm>
            </p:grpSpPr>
            <p:sp>
              <p:nvSpPr>
                <p:cNvPr id="33" name="正方形/長方形 32">
                  <a:extLst>
                    <a:ext uri="{FF2B5EF4-FFF2-40B4-BE49-F238E27FC236}">
                      <a16:creationId xmlns:a16="http://schemas.microsoft.com/office/drawing/2014/main" id="{099A2434-BE8A-994F-9F4E-EDB120D884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4" name="Picture 3">
                  <a:extLst>
                    <a:ext uri="{FF2B5EF4-FFF2-40B4-BE49-F238E27FC236}">
                      <a16:creationId xmlns:a16="http://schemas.microsoft.com/office/drawing/2014/main" id="{B62A063F-4910-1B41-A7AE-5C3C3B5CD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E2C4ECB-60E7-EB4C-AEBC-3F35E4D5A8AE}"/>
                  </a:ext>
                </a:extLst>
              </p:cNvPr>
              <p:cNvGrpSpPr/>
              <p:nvPr/>
            </p:nvGrpSpPr>
            <p:grpSpPr>
              <a:xfrm>
                <a:off x="946428" y="4043968"/>
                <a:ext cx="1069775" cy="906162"/>
                <a:chOff x="4992130" y="4843849"/>
                <a:chExt cx="1400432" cy="1186248"/>
              </a:xfrm>
            </p:grpSpPr>
            <p:sp>
              <p:nvSpPr>
                <p:cNvPr id="31" name="正方形/長方形 30">
                  <a:extLst>
                    <a:ext uri="{FF2B5EF4-FFF2-40B4-BE49-F238E27FC236}">
                      <a16:creationId xmlns:a16="http://schemas.microsoft.com/office/drawing/2014/main" id="{9A632B58-6F58-6146-946B-70793021634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2" name="Picture 3">
                  <a:extLst>
                    <a:ext uri="{FF2B5EF4-FFF2-40B4-BE49-F238E27FC236}">
                      <a16:creationId xmlns:a16="http://schemas.microsoft.com/office/drawing/2014/main" id="{5E29BD5F-966B-9043-A499-D98C09E66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D2B0087F-0050-B14D-9E3B-AA69E6E23417}"/>
                  </a:ext>
                </a:extLst>
              </p:cNvPr>
              <p:cNvGrpSpPr/>
              <p:nvPr/>
            </p:nvGrpSpPr>
            <p:grpSpPr>
              <a:xfrm>
                <a:off x="2695267" y="4857787"/>
                <a:ext cx="1069775" cy="906162"/>
                <a:chOff x="4992130" y="4843849"/>
                <a:chExt cx="1400432" cy="1186248"/>
              </a:xfrm>
            </p:grpSpPr>
            <p:sp>
              <p:nvSpPr>
                <p:cNvPr id="29" name="正方形/長方形 28">
                  <a:extLst>
                    <a:ext uri="{FF2B5EF4-FFF2-40B4-BE49-F238E27FC236}">
                      <a16:creationId xmlns:a16="http://schemas.microsoft.com/office/drawing/2014/main" id="{D4AE82C6-E46E-F440-AFC9-656E67C7507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0" name="Picture 3">
                  <a:extLst>
                    <a:ext uri="{FF2B5EF4-FFF2-40B4-BE49-F238E27FC236}">
                      <a16:creationId xmlns:a16="http://schemas.microsoft.com/office/drawing/2014/main" id="{74992B8A-6812-434C-98CF-9A56ADFF5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224FE3FF-7F36-7143-8C3B-8B41A4CE1497}"/>
                  </a:ext>
                </a:extLst>
              </p:cNvPr>
              <p:cNvGrpSpPr/>
              <p:nvPr/>
            </p:nvGrpSpPr>
            <p:grpSpPr>
              <a:xfrm>
                <a:off x="829479" y="5575232"/>
                <a:ext cx="1069775" cy="906162"/>
                <a:chOff x="4992130" y="4843849"/>
                <a:chExt cx="1400432" cy="1186248"/>
              </a:xfrm>
            </p:grpSpPr>
            <p:sp>
              <p:nvSpPr>
                <p:cNvPr id="27" name="正方形/長方形 26">
                  <a:extLst>
                    <a:ext uri="{FF2B5EF4-FFF2-40B4-BE49-F238E27FC236}">
                      <a16:creationId xmlns:a16="http://schemas.microsoft.com/office/drawing/2014/main" id="{CF022E6F-F069-2E4C-8C9E-5195053FC95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8" name="Picture 3">
                  <a:extLst>
                    <a:ext uri="{FF2B5EF4-FFF2-40B4-BE49-F238E27FC236}">
                      <a16:creationId xmlns:a16="http://schemas.microsoft.com/office/drawing/2014/main" id="{8D7B1A70-86A4-9746-A2EC-D3A457DBB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088BEE78-842B-A049-B9A8-870175F98D21}"/>
                  </a:ext>
                </a:extLst>
              </p:cNvPr>
              <p:cNvGrpSpPr/>
              <p:nvPr/>
            </p:nvGrpSpPr>
            <p:grpSpPr>
              <a:xfrm>
                <a:off x="1823531" y="4635111"/>
                <a:ext cx="1069775" cy="906162"/>
                <a:chOff x="4992130" y="4843849"/>
                <a:chExt cx="1400432" cy="1186248"/>
              </a:xfrm>
            </p:grpSpPr>
            <p:sp>
              <p:nvSpPr>
                <p:cNvPr id="25" name="正方形/長方形 24">
                  <a:extLst>
                    <a:ext uri="{FF2B5EF4-FFF2-40B4-BE49-F238E27FC236}">
                      <a16:creationId xmlns:a16="http://schemas.microsoft.com/office/drawing/2014/main" id="{FDE6D073-14D7-E449-A72E-DB17D69CF64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Picture 3">
                  <a:extLst>
                    <a:ext uri="{FF2B5EF4-FFF2-40B4-BE49-F238E27FC236}">
                      <a16:creationId xmlns:a16="http://schemas.microsoft.com/office/drawing/2014/main" id="{5A364B02-8A5A-9440-9C46-5140DC09E9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8CED793B-C355-AF43-A83C-82DF802FF3B7}"/>
                  </a:ext>
                </a:extLst>
              </p:cNvPr>
              <p:cNvGrpSpPr/>
              <p:nvPr/>
            </p:nvGrpSpPr>
            <p:grpSpPr>
              <a:xfrm>
                <a:off x="2252479" y="4991123"/>
                <a:ext cx="1069775" cy="906162"/>
                <a:chOff x="4992130" y="4843849"/>
                <a:chExt cx="1400432" cy="1186248"/>
              </a:xfrm>
            </p:grpSpPr>
            <p:sp>
              <p:nvSpPr>
                <p:cNvPr id="23" name="正方形/長方形 22">
                  <a:extLst>
                    <a:ext uri="{FF2B5EF4-FFF2-40B4-BE49-F238E27FC236}">
                      <a16:creationId xmlns:a16="http://schemas.microsoft.com/office/drawing/2014/main" id="{010FDB57-53C9-A64C-8CB8-AB07045F66E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4" name="Picture 3">
                  <a:extLst>
                    <a:ext uri="{FF2B5EF4-FFF2-40B4-BE49-F238E27FC236}">
                      <a16:creationId xmlns:a16="http://schemas.microsoft.com/office/drawing/2014/main" id="{0F407994-8F62-3D4F-A17C-93FC833270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8D1FF9B7-DE74-EE46-95F7-E560382A87AA}"/>
                  </a:ext>
                </a:extLst>
              </p:cNvPr>
              <p:cNvGrpSpPr/>
              <p:nvPr/>
            </p:nvGrpSpPr>
            <p:grpSpPr>
              <a:xfrm>
                <a:off x="2658804" y="3973450"/>
                <a:ext cx="1069775" cy="906162"/>
                <a:chOff x="4992130" y="4843849"/>
                <a:chExt cx="1400432" cy="1186248"/>
              </a:xfrm>
            </p:grpSpPr>
            <p:sp>
              <p:nvSpPr>
                <p:cNvPr id="21" name="正方形/長方形 20">
                  <a:extLst>
                    <a:ext uri="{FF2B5EF4-FFF2-40B4-BE49-F238E27FC236}">
                      <a16:creationId xmlns:a16="http://schemas.microsoft.com/office/drawing/2014/main" id="{D61BA4D9-5077-1E48-A026-1CB0833AEAF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2" name="Picture 3">
                  <a:extLst>
                    <a:ext uri="{FF2B5EF4-FFF2-40B4-BE49-F238E27FC236}">
                      <a16:creationId xmlns:a16="http://schemas.microsoft.com/office/drawing/2014/main" id="{F12A1C7E-54AE-2949-8B18-4A6AEEE79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1F6181CC-D519-CF49-80FB-3AE79BF7262B}"/>
                  </a:ext>
                </a:extLst>
              </p:cNvPr>
              <p:cNvGrpSpPr/>
              <p:nvPr/>
            </p:nvGrpSpPr>
            <p:grpSpPr>
              <a:xfrm>
                <a:off x="2425741" y="5424936"/>
                <a:ext cx="1069775" cy="906162"/>
                <a:chOff x="4992130" y="4843849"/>
                <a:chExt cx="1400432" cy="1186248"/>
              </a:xfrm>
            </p:grpSpPr>
            <p:sp>
              <p:nvSpPr>
                <p:cNvPr id="19" name="正方形/長方形 18">
                  <a:extLst>
                    <a:ext uri="{FF2B5EF4-FFF2-40B4-BE49-F238E27FC236}">
                      <a16:creationId xmlns:a16="http://schemas.microsoft.com/office/drawing/2014/main" id="{D9AFE96D-A1C4-F540-8803-22D34322935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Picture 3">
                  <a:extLst>
                    <a:ext uri="{FF2B5EF4-FFF2-40B4-BE49-F238E27FC236}">
                      <a16:creationId xmlns:a16="http://schemas.microsoft.com/office/drawing/2014/main" id="{343D9C1A-477F-D543-8322-5B479879C3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8046ED1-E5E4-724A-A3D6-DED9D57C3B16}"/>
                  </a:ext>
                </a:extLst>
              </p:cNvPr>
              <p:cNvGrpSpPr/>
              <p:nvPr/>
            </p:nvGrpSpPr>
            <p:grpSpPr>
              <a:xfrm>
                <a:off x="1054045" y="4537044"/>
                <a:ext cx="1069775" cy="906162"/>
                <a:chOff x="4992130" y="4843849"/>
                <a:chExt cx="1400432" cy="1186248"/>
              </a:xfrm>
            </p:grpSpPr>
            <p:sp>
              <p:nvSpPr>
                <p:cNvPr id="17" name="正方形/長方形 16">
                  <a:extLst>
                    <a:ext uri="{FF2B5EF4-FFF2-40B4-BE49-F238E27FC236}">
                      <a16:creationId xmlns:a16="http://schemas.microsoft.com/office/drawing/2014/main" id="{6DCFB8D7-B67C-D443-9BD9-5AB88366A9DC}"/>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Picture 3">
                  <a:extLst>
                    <a:ext uri="{FF2B5EF4-FFF2-40B4-BE49-F238E27FC236}">
                      <a16:creationId xmlns:a16="http://schemas.microsoft.com/office/drawing/2014/main" id="{A30FBD85-0CCB-C747-80E3-D4CF8335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1" name="テキスト ボックス 40">
              <a:extLst>
                <a:ext uri="{FF2B5EF4-FFF2-40B4-BE49-F238E27FC236}">
                  <a16:creationId xmlns:a16="http://schemas.microsoft.com/office/drawing/2014/main" id="{61651AF8-8EAA-3A40-B3E5-33B82E2818B9}"/>
                </a:ext>
              </a:extLst>
            </p:cNvPr>
            <p:cNvSpPr txBox="1"/>
            <p:nvPr/>
          </p:nvSpPr>
          <p:spPr>
            <a:xfrm>
              <a:off x="9945573" y="3037985"/>
              <a:ext cx="1482811" cy="1569660"/>
            </a:xfrm>
            <a:prstGeom prst="rect">
              <a:avLst/>
            </a:prstGeom>
            <a:noFill/>
          </p:spPr>
          <p:txBody>
            <a:bodyPr wrap="square" rtlCol="0">
              <a:spAutoFit/>
            </a:bodyPr>
            <a:lstStyle/>
            <a:p>
              <a:r>
                <a:rPr kumimoji="1" lang="ja-JP" altLang="en-US" sz="9600"/>
                <a:t>😩</a:t>
              </a:r>
            </a:p>
          </p:txBody>
        </p:sp>
        <p:sp>
          <p:nvSpPr>
            <p:cNvPr id="64" name="テキスト ボックス 63">
              <a:extLst>
                <a:ext uri="{FF2B5EF4-FFF2-40B4-BE49-F238E27FC236}">
                  <a16:creationId xmlns:a16="http://schemas.microsoft.com/office/drawing/2014/main" id="{EE4D558A-02E0-3245-974E-6DB4C18BA719}"/>
                </a:ext>
              </a:extLst>
            </p:cNvPr>
            <p:cNvSpPr txBox="1"/>
            <p:nvPr/>
          </p:nvSpPr>
          <p:spPr>
            <a:xfrm>
              <a:off x="7224864" y="4735982"/>
              <a:ext cx="3991903" cy="707886"/>
            </a:xfrm>
            <a:prstGeom prst="rect">
              <a:avLst/>
            </a:prstGeom>
            <a:noFill/>
          </p:spPr>
          <p:txBody>
            <a:bodyPr wrap="square" rtlCol="0">
              <a:spAutoFit/>
            </a:bodyPr>
            <a:lstStyle/>
            <a:p>
              <a:r>
                <a:rPr kumimoji="1" lang="en-US" altLang="ja-JP" sz="2000" b="1" dirty="0"/>
                <a:t>Difficult to gain insight into the data and facilitate its understanding</a:t>
              </a:r>
              <a:endParaRPr kumimoji="1" lang="ja-JP" altLang="en-US" sz="2000" b="1"/>
            </a:p>
          </p:txBody>
        </p:sp>
      </p:grpSp>
      <p:pic>
        <p:nvPicPr>
          <p:cNvPr id="65" name="図 64">
            <a:extLst>
              <a:ext uri="{FF2B5EF4-FFF2-40B4-BE49-F238E27FC236}">
                <a16:creationId xmlns:a16="http://schemas.microsoft.com/office/drawing/2014/main" id="{9ED52DE9-E51E-D84E-BEE1-868E6F623FB0}"/>
              </a:ext>
            </a:extLst>
          </p:cNvPr>
          <p:cNvPicPr>
            <a:picLocks noChangeAspect="1"/>
          </p:cNvPicPr>
          <p:nvPr/>
        </p:nvPicPr>
        <p:blipFill rotWithShape="1">
          <a:blip r:embed="rId6"/>
          <a:srcRect l="16363" t="5804" r="5404" b="10708"/>
          <a:stretch/>
        </p:blipFill>
        <p:spPr>
          <a:xfrm>
            <a:off x="1261145" y="5716395"/>
            <a:ext cx="1902025" cy="776183"/>
          </a:xfrm>
          <a:prstGeom prst="rect">
            <a:avLst/>
          </a:prstGeom>
          <a:ln w="12700">
            <a:solidFill>
              <a:schemeClr val="accent5"/>
            </a:solidFill>
          </a:ln>
        </p:spPr>
      </p:pic>
      <p:sp>
        <p:nvSpPr>
          <p:cNvPr id="66" name="テキスト ボックス 65">
            <a:extLst>
              <a:ext uri="{FF2B5EF4-FFF2-40B4-BE49-F238E27FC236}">
                <a16:creationId xmlns:a16="http://schemas.microsoft.com/office/drawing/2014/main" id="{90B18447-32D4-0945-84E9-EF22D8F1227E}"/>
              </a:ext>
            </a:extLst>
          </p:cNvPr>
          <p:cNvSpPr txBox="1"/>
          <p:nvPr/>
        </p:nvSpPr>
        <p:spPr>
          <a:xfrm>
            <a:off x="1240544" y="6224290"/>
            <a:ext cx="1340110" cy="307777"/>
          </a:xfrm>
          <a:prstGeom prst="rect">
            <a:avLst/>
          </a:prstGeom>
          <a:noFill/>
        </p:spPr>
        <p:txBody>
          <a:bodyPr wrap="none" rtlCol="0">
            <a:spAutoFit/>
          </a:bodyPr>
          <a:lstStyle/>
          <a:p>
            <a:pPr algn="ctr"/>
            <a:r>
              <a:rPr kumimoji="1" lang="en-US" altLang="ja-JP" sz="1400" dirty="0">
                <a:solidFill>
                  <a:schemeClr val="bg1"/>
                </a:solidFill>
              </a:rPr>
              <a:t>Compute nodes</a:t>
            </a:r>
            <a:endParaRPr kumimoji="1" lang="ja-JP" altLang="en-US" sz="1400">
              <a:solidFill>
                <a:schemeClr val="bg1"/>
              </a:solidFill>
            </a:endParaRPr>
          </a:p>
        </p:txBody>
      </p:sp>
      <p:sp>
        <p:nvSpPr>
          <p:cNvPr id="67" name="円柱 66">
            <a:extLst>
              <a:ext uri="{FF2B5EF4-FFF2-40B4-BE49-F238E27FC236}">
                <a16:creationId xmlns:a16="http://schemas.microsoft.com/office/drawing/2014/main" id="{64CF4F61-516D-6746-B7A0-D79CC1371BA4}"/>
              </a:ext>
            </a:extLst>
          </p:cNvPr>
          <p:cNvSpPr/>
          <p:nvPr/>
        </p:nvSpPr>
        <p:spPr>
          <a:xfrm>
            <a:off x="4210798" y="5716395"/>
            <a:ext cx="946542" cy="776183"/>
          </a:xfrm>
          <a:prstGeom prst="can">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400" dirty="0"/>
              <a:t>Storage</a:t>
            </a:r>
            <a:endParaRPr kumimoji="1" lang="ja-JP" altLang="en-US" sz="1400"/>
          </a:p>
        </p:txBody>
      </p:sp>
      <p:cxnSp>
        <p:nvCxnSpPr>
          <p:cNvPr id="69" name="直線矢印コネクタ 68">
            <a:extLst>
              <a:ext uri="{FF2B5EF4-FFF2-40B4-BE49-F238E27FC236}">
                <a16:creationId xmlns:a16="http://schemas.microsoft.com/office/drawing/2014/main" id="{051D9D7B-183E-A548-9154-1C9BC9DAFF5F}"/>
              </a:ext>
            </a:extLst>
          </p:cNvPr>
          <p:cNvCxnSpPr>
            <a:stCxn id="65" idx="3"/>
            <a:endCxn id="67" idx="2"/>
          </p:cNvCxnSpPr>
          <p:nvPr/>
        </p:nvCxnSpPr>
        <p:spPr>
          <a:xfrm>
            <a:off x="3163170" y="6104487"/>
            <a:ext cx="104762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A2CACD8-C285-1D4C-9F64-4516B1C57422}"/>
              </a:ext>
            </a:extLst>
          </p:cNvPr>
          <p:cNvGrpSpPr/>
          <p:nvPr/>
        </p:nvGrpSpPr>
        <p:grpSpPr>
          <a:xfrm>
            <a:off x="5336781" y="5706474"/>
            <a:ext cx="931841" cy="766263"/>
            <a:chOff x="528689" y="3820105"/>
            <a:chExt cx="3236353" cy="2661289"/>
          </a:xfrm>
        </p:grpSpPr>
        <p:grpSp>
          <p:nvGrpSpPr>
            <p:cNvPr id="49" name="グループ化 48">
              <a:extLst>
                <a:ext uri="{FF2B5EF4-FFF2-40B4-BE49-F238E27FC236}">
                  <a16:creationId xmlns:a16="http://schemas.microsoft.com/office/drawing/2014/main" id="{72CE62A2-9027-E946-ADF5-CC975466139F}"/>
                </a:ext>
              </a:extLst>
            </p:cNvPr>
            <p:cNvGrpSpPr/>
            <p:nvPr/>
          </p:nvGrpSpPr>
          <p:grpSpPr>
            <a:xfrm>
              <a:off x="1441219" y="3820105"/>
              <a:ext cx="1069775" cy="906162"/>
              <a:chOff x="4992130" y="4843849"/>
              <a:chExt cx="1400432" cy="1186248"/>
            </a:xfrm>
          </p:grpSpPr>
          <p:sp>
            <p:nvSpPr>
              <p:cNvPr id="89" name="正方形/長方形 88">
                <a:extLst>
                  <a:ext uri="{FF2B5EF4-FFF2-40B4-BE49-F238E27FC236}">
                    <a16:creationId xmlns:a16="http://schemas.microsoft.com/office/drawing/2014/main" id="{AC8C795B-A766-FA4F-A7A2-4701AC1474E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0" name="Picture 3">
                <a:extLst>
                  <a:ext uri="{FF2B5EF4-FFF2-40B4-BE49-F238E27FC236}">
                    <a16:creationId xmlns:a16="http://schemas.microsoft.com/office/drawing/2014/main" id="{804C6679-DE2B-1A49-9D2F-D03271D48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499BDA97-71DF-3E40-A070-4F84F8B50FD4}"/>
                </a:ext>
              </a:extLst>
            </p:cNvPr>
            <p:cNvGrpSpPr/>
            <p:nvPr/>
          </p:nvGrpSpPr>
          <p:grpSpPr>
            <a:xfrm>
              <a:off x="528689" y="4805033"/>
              <a:ext cx="1069775" cy="906162"/>
              <a:chOff x="4992130" y="4843849"/>
              <a:chExt cx="1400432" cy="1186248"/>
            </a:xfrm>
          </p:grpSpPr>
          <p:sp>
            <p:nvSpPr>
              <p:cNvPr id="87" name="正方形/長方形 86">
                <a:extLst>
                  <a:ext uri="{FF2B5EF4-FFF2-40B4-BE49-F238E27FC236}">
                    <a16:creationId xmlns:a16="http://schemas.microsoft.com/office/drawing/2014/main" id="{97463C24-10F5-5749-8045-218D4EC22ED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8" name="Picture 3">
                <a:extLst>
                  <a:ext uri="{FF2B5EF4-FFF2-40B4-BE49-F238E27FC236}">
                    <a16:creationId xmlns:a16="http://schemas.microsoft.com/office/drawing/2014/main" id="{04935E27-BE99-7447-9AFF-E79AC0DB9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F2C7A491-B334-3E49-BA59-1C4622C89F3F}"/>
                </a:ext>
              </a:extLst>
            </p:cNvPr>
            <p:cNvGrpSpPr/>
            <p:nvPr/>
          </p:nvGrpSpPr>
          <p:grpSpPr>
            <a:xfrm>
              <a:off x="1700150" y="4324902"/>
              <a:ext cx="1069775" cy="906162"/>
              <a:chOff x="4992130" y="4843849"/>
              <a:chExt cx="1400432" cy="1186248"/>
            </a:xfrm>
          </p:grpSpPr>
          <p:sp>
            <p:nvSpPr>
              <p:cNvPr id="85" name="正方形/長方形 84">
                <a:extLst>
                  <a:ext uri="{FF2B5EF4-FFF2-40B4-BE49-F238E27FC236}">
                    <a16:creationId xmlns:a16="http://schemas.microsoft.com/office/drawing/2014/main" id="{AE9480DD-55F3-F844-AB06-8ADF0677E02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6" name="Picture 3">
                <a:extLst>
                  <a:ext uri="{FF2B5EF4-FFF2-40B4-BE49-F238E27FC236}">
                    <a16:creationId xmlns:a16="http://schemas.microsoft.com/office/drawing/2014/main" id="{D5C65789-BE2C-DE4F-A956-D9C3927BD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BF6750D8-0BD3-8C4F-87DF-08B6374BA411}"/>
                </a:ext>
              </a:extLst>
            </p:cNvPr>
            <p:cNvGrpSpPr/>
            <p:nvPr/>
          </p:nvGrpSpPr>
          <p:grpSpPr>
            <a:xfrm>
              <a:off x="1512691" y="5332481"/>
              <a:ext cx="1069775" cy="906162"/>
              <a:chOff x="4992130" y="4843849"/>
              <a:chExt cx="1400432" cy="1186248"/>
            </a:xfrm>
          </p:grpSpPr>
          <p:sp>
            <p:nvSpPr>
              <p:cNvPr id="83" name="正方形/長方形 82">
                <a:extLst>
                  <a:ext uri="{FF2B5EF4-FFF2-40B4-BE49-F238E27FC236}">
                    <a16:creationId xmlns:a16="http://schemas.microsoft.com/office/drawing/2014/main" id="{A0B89169-4130-8147-9651-41A0EFAF060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4" name="Picture 3">
                <a:extLst>
                  <a:ext uri="{FF2B5EF4-FFF2-40B4-BE49-F238E27FC236}">
                    <a16:creationId xmlns:a16="http://schemas.microsoft.com/office/drawing/2014/main" id="{3DBCF008-6F19-A242-B5C0-778F9BCE1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921B4467-16B6-964F-A3F8-F9BF525504B7}"/>
                </a:ext>
              </a:extLst>
            </p:cNvPr>
            <p:cNvGrpSpPr/>
            <p:nvPr/>
          </p:nvGrpSpPr>
          <p:grpSpPr>
            <a:xfrm>
              <a:off x="946428" y="4043968"/>
              <a:ext cx="1069775" cy="906162"/>
              <a:chOff x="4992130" y="4843849"/>
              <a:chExt cx="1400432" cy="1186248"/>
            </a:xfrm>
          </p:grpSpPr>
          <p:sp>
            <p:nvSpPr>
              <p:cNvPr id="81" name="正方形/長方形 80">
                <a:extLst>
                  <a:ext uri="{FF2B5EF4-FFF2-40B4-BE49-F238E27FC236}">
                    <a16:creationId xmlns:a16="http://schemas.microsoft.com/office/drawing/2014/main" id="{435A571B-46FA-6242-AA9F-FCE6E06031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2" name="Picture 3">
                <a:extLst>
                  <a:ext uri="{FF2B5EF4-FFF2-40B4-BE49-F238E27FC236}">
                    <a16:creationId xmlns:a16="http://schemas.microsoft.com/office/drawing/2014/main" id="{B59CAFD5-E296-B549-B69A-FBA97C349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DF72B012-9552-7C4E-9133-C58FB570A6D9}"/>
                </a:ext>
              </a:extLst>
            </p:cNvPr>
            <p:cNvGrpSpPr/>
            <p:nvPr/>
          </p:nvGrpSpPr>
          <p:grpSpPr>
            <a:xfrm>
              <a:off x="2695267" y="4857787"/>
              <a:ext cx="1069775" cy="906162"/>
              <a:chOff x="4992130" y="4843849"/>
              <a:chExt cx="1400432" cy="1186248"/>
            </a:xfrm>
          </p:grpSpPr>
          <p:sp>
            <p:nvSpPr>
              <p:cNvPr id="79" name="正方形/長方形 78">
                <a:extLst>
                  <a:ext uri="{FF2B5EF4-FFF2-40B4-BE49-F238E27FC236}">
                    <a16:creationId xmlns:a16="http://schemas.microsoft.com/office/drawing/2014/main" id="{7AD9E73B-42EE-854A-A40B-8150BE6F7D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0" name="Picture 3">
                <a:extLst>
                  <a:ext uri="{FF2B5EF4-FFF2-40B4-BE49-F238E27FC236}">
                    <a16:creationId xmlns:a16="http://schemas.microsoft.com/office/drawing/2014/main" id="{6C3B3FCD-3678-9E40-A5FA-3195B6FE0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060E3210-82BB-7D4D-BFF5-E9ADD8D235C4}"/>
                </a:ext>
              </a:extLst>
            </p:cNvPr>
            <p:cNvGrpSpPr/>
            <p:nvPr/>
          </p:nvGrpSpPr>
          <p:grpSpPr>
            <a:xfrm>
              <a:off x="829479" y="5575232"/>
              <a:ext cx="1069775" cy="906162"/>
              <a:chOff x="4992130" y="4843849"/>
              <a:chExt cx="1400432" cy="1186248"/>
            </a:xfrm>
          </p:grpSpPr>
          <p:sp>
            <p:nvSpPr>
              <p:cNvPr id="77" name="正方形/長方形 76">
                <a:extLst>
                  <a:ext uri="{FF2B5EF4-FFF2-40B4-BE49-F238E27FC236}">
                    <a16:creationId xmlns:a16="http://schemas.microsoft.com/office/drawing/2014/main" id="{A35B910A-8CAA-594C-B16C-01CAA0BCF9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Picture 3">
                <a:extLst>
                  <a:ext uri="{FF2B5EF4-FFF2-40B4-BE49-F238E27FC236}">
                    <a16:creationId xmlns:a16="http://schemas.microsoft.com/office/drawing/2014/main" id="{BE1E9215-C03A-964B-A3CD-3C25C1BA49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7888B4CD-C55E-D448-8A09-A76080A6974A}"/>
                </a:ext>
              </a:extLst>
            </p:cNvPr>
            <p:cNvGrpSpPr/>
            <p:nvPr/>
          </p:nvGrpSpPr>
          <p:grpSpPr>
            <a:xfrm>
              <a:off x="1823531" y="4635111"/>
              <a:ext cx="1069775" cy="906162"/>
              <a:chOff x="4992130" y="4843849"/>
              <a:chExt cx="1400432" cy="1186248"/>
            </a:xfrm>
          </p:grpSpPr>
          <p:sp>
            <p:nvSpPr>
              <p:cNvPr id="75" name="正方形/長方形 74">
                <a:extLst>
                  <a:ext uri="{FF2B5EF4-FFF2-40B4-BE49-F238E27FC236}">
                    <a16:creationId xmlns:a16="http://schemas.microsoft.com/office/drawing/2014/main" id="{7AD9920E-ABAC-BA40-B4D1-EA0B18FE94E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6" name="Picture 3">
                <a:extLst>
                  <a:ext uri="{FF2B5EF4-FFF2-40B4-BE49-F238E27FC236}">
                    <a16:creationId xmlns:a16="http://schemas.microsoft.com/office/drawing/2014/main" id="{E9CB5DB3-A8AA-D043-A975-2B5D4782D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10BD552C-A525-254C-B86C-DB71A0814295}"/>
                </a:ext>
              </a:extLst>
            </p:cNvPr>
            <p:cNvGrpSpPr/>
            <p:nvPr/>
          </p:nvGrpSpPr>
          <p:grpSpPr>
            <a:xfrm>
              <a:off x="2252479" y="4991123"/>
              <a:ext cx="1069775" cy="906162"/>
              <a:chOff x="4992130" y="4843849"/>
              <a:chExt cx="1400432" cy="1186248"/>
            </a:xfrm>
          </p:grpSpPr>
          <p:sp>
            <p:nvSpPr>
              <p:cNvPr id="73" name="正方形/長方形 72">
                <a:extLst>
                  <a:ext uri="{FF2B5EF4-FFF2-40B4-BE49-F238E27FC236}">
                    <a16:creationId xmlns:a16="http://schemas.microsoft.com/office/drawing/2014/main" id="{1D92ACCF-A2AF-8A4C-A1B9-2159D3198A3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4" name="Picture 3">
                <a:extLst>
                  <a:ext uri="{FF2B5EF4-FFF2-40B4-BE49-F238E27FC236}">
                    <a16:creationId xmlns:a16="http://schemas.microsoft.com/office/drawing/2014/main" id="{A5C82CE5-0D01-434B-BB75-B40669D367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D52D6FB-AB3D-C049-AFA2-186ED4B45828}"/>
                </a:ext>
              </a:extLst>
            </p:cNvPr>
            <p:cNvGrpSpPr/>
            <p:nvPr/>
          </p:nvGrpSpPr>
          <p:grpSpPr>
            <a:xfrm>
              <a:off x="2658804" y="3973450"/>
              <a:ext cx="1069775" cy="906162"/>
              <a:chOff x="4992130" y="4843849"/>
              <a:chExt cx="1400432" cy="1186248"/>
            </a:xfrm>
          </p:grpSpPr>
          <p:sp>
            <p:nvSpPr>
              <p:cNvPr id="71" name="正方形/長方形 70">
                <a:extLst>
                  <a:ext uri="{FF2B5EF4-FFF2-40B4-BE49-F238E27FC236}">
                    <a16:creationId xmlns:a16="http://schemas.microsoft.com/office/drawing/2014/main" id="{7BBE75BE-F069-4042-9C1B-51558F18EF6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2" name="Picture 3">
                <a:extLst>
                  <a:ext uri="{FF2B5EF4-FFF2-40B4-BE49-F238E27FC236}">
                    <a16:creationId xmlns:a16="http://schemas.microsoft.com/office/drawing/2014/main" id="{DFC81EB9-CA90-984C-B072-4FBDD97F8F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D04C5960-EBC4-CB4A-8D18-6F39AFA82B7D}"/>
                </a:ext>
              </a:extLst>
            </p:cNvPr>
            <p:cNvGrpSpPr/>
            <p:nvPr/>
          </p:nvGrpSpPr>
          <p:grpSpPr>
            <a:xfrm>
              <a:off x="2425741" y="5424936"/>
              <a:ext cx="1069775" cy="906162"/>
              <a:chOff x="4992130" y="4843849"/>
              <a:chExt cx="1400432" cy="1186248"/>
            </a:xfrm>
          </p:grpSpPr>
          <p:sp>
            <p:nvSpPr>
              <p:cNvPr id="68" name="正方形/長方形 67">
                <a:extLst>
                  <a:ext uri="{FF2B5EF4-FFF2-40B4-BE49-F238E27FC236}">
                    <a16:creationId xmlns:a16="http://schemas.microsoft.com/office/drawing/2014/main" id="{DC6F9B6F-4879-A146-9866-C945FA746FD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0" name="Picture 3">
                <a:extLst>
                  <a:ext uri="{FF2B5EF4-FFF2-40B4-BE49-F238E27FC236}">
                    <a16:creationId xmlns:a16="http://schemas.microsoft.com/office/drawing/2014/main" id="{E8301F8F-06AD-A94F-8866-04CB6D2B2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 name="グループ化 59">
              <a:extLst>
                <a:ext uri="{FF2B5EF4-FFF2-40B4-BE49-F238E27FC236}">
                  <a16:creationId xmlns:a16="http://schemas.microsoft.com/office/drawing/2014/main" id="{30701C90-9F06-554D-8F3E-07F8B0DA59F1}"/>
                </a:ext>
              </a:extLst>
            </p:cNvPr>
            <p:cNvGrpSpPr/>
            <p:nvPr/>
          </p:nvGrpSpPr>
          <p:grpSpPr>
            <a:xfrm>
              <a:off x="1054045" y="4537044"/>
              <a:ext cx="1069775" cy="906162"/>
              <a:chOff x="4992130" y="4843849"/>
              <a:chExt cx="1400432" cy="1186248"/>
            </a:xfrm>
          </p:grpSpPr>
          <p:sp>
            <p:nvSpPr>
              <p:cNvPr id="61" name="正方形/長方形 60">
                <a:extLst>
                  <a:ext uri="{FF2B5EF4-FFF2-40B4-BE49-F238E27FC236}">
                    <a16:creationId xmlns:a16="http://schemas.microsoft.com/office/drawing/2014/main" id="{28AF2E6C-D704-DC4C-B662-CD617FD370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2" name="Picture 3">
                <a:extLst>
                  <a:ext uri="{FF2B5EF4-FFF2-40B4-BE49-F238E27FC236}">
                    <a16:creationId xmlns:a16="http://schemas.microsoft.com/office/drawing/2014/main" id="{A1D121C6-D4A4-1541-A766-50D92817A3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custDataLst>
      <p:tags r:id="rId1"/>
    </p:custDataLst>
    <p:extLst>
      <p:ext uri="{BB962C8B-B14F-4D97-AF65-F5344CB8AC3E}">
        <p14:creationId xmlns:p14="http://schemas.microsoft.com/office/powerpoint/2010/main" val="275042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Smart In-situ Visualization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b="1" dirty="0"/>
              <a:t>Time to discover</a:t>
            </a:r>
          </a:p>
          <a:p>
            <a:pPr lvl="1"/>
            <a:r>
              <a:rPr lang="en-US" altLang="ja-JP" dirty="0"/>
              <a:t>Reducing the time required to obtain scientific knowledge from the numerical simulation results</a:t>
            </a:r>
          </a:p>
          <a:p>
            <a:pPr lvl="1"/>
            <a:r>
              <a:rPr lang="en" altLang="ja-JP" dirty="0"/>
              <a:t>Identify the </a:t>
            </a:r>
            <a:r>
              <a:rPr lang="en" altLang="ja-JP" dirty="0" err="1"/>
              <a:t>spatio</a:t>
            </a:r>
            <a:r>
              <a:rPr lang="en" altLang="ja-JP" dirty="0"/>
              <a:t>-temporal region to be visualized by automatically evaluating the state changes for the simulation dataset to be calculated</a:t>
            </a:r>
            <a:endParaRPr lang="en-US" altLang="ja-JP" dirty="0"/>
          </a:p>
          <a:p>
            <a:r>
              <a:rPr lang="en-US" altLang="ja-JP" b="1" dirty="0"/>
              <a:t>Adaptive sampling</a:t>
            </a:r>
            <a:br>
              <a:rPr lang="en-US" altLang="ja-JP" b="1" dirty="0"/>
            </a:br>
            <a:r>
              <a:rPr lang="en-US" altLang="ja-JP" b="1" dirty="0"/>
              <a:t>for smart in-situ vis.</a:t>
            </a:r>
          </a:p>
          <a:p>
            <a:pPr lvl="1"/>
            <a:r>
              <a:rPr lang="en-US" altLang="ja-JP" dirty="0"/>
              <a:t>Time</a:t>
            </a:r>
          </a:p>
          <a:p>
            <a:pPr lvl="1"/>
            <a:r>
              <a:rPr lang="en-US" altLang="ja-JP" dirty="0"/>
              <a:t>Space</a:t>
            </a:r>
            <a:endParaRPr lang="en" altLang="ja-JP" dirty="0"/>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889520" cy="246221"/>
          </a:xfrm>
          <a:prstGeom prst="rect">
            <a:avLst/>
          </a:prstGeom>
          <a:noFill/>
        </p:spPr>
        <p:txBody>
          <a:bodyPr wrap="none" rtlCol="0">
            <a:spAutoFit/>
          </a:bodyPr>
          <a:lstStyle/>
          <a:p>
            <a:r>
              <a:rPr lang="en" altLang="ja-JP" sz="1000" dirty="0"/>
              <a:t>Japan Society for the Promotion of Science (JSPS), Grant-in-Aid for Scientific Research (B) 20H04194, Smart in-situ visualization for large-scale numerical simulations aiming at efficient knowledge acquisition</a:t>
            </a:r>
            <a:endParaRPr kumimoji="1" lang="ja-JP" altLang="en-US" sz="1000"/>
          </a:p>
        </p:txBody>
      </p:sp>
      <p:grpSp>
        <p:nvGrpSpPr>
          <p:cNvPr id="84" name="グループ化 83">
            <a:extLst>
              <a:ext uri="{FF2B5EF4-FFF2-40B4-BE49-F238E27FC236}">
                <a16:creationId xmlns:a16="http://schemas.microsoft.com/office/drawing/2014/main" id="{0549F197-DAC3-D742-B841-21B3222F9EFA}"/>
              </a:ext>
            </a:extLst>
          </p:cNvPr>
          <p:cNvGrpSpPr/>
          <p:nvPr/>
        </p:nvGrpSpPr>
        <p:grpSpPr>
          <a:xfrm>
            <a:off x="4795523" y="4296596"/>
            <a:ext cx="6558277" cy="1860845"/>
            <a:chOff x="4295714" y="4425198"/>
            <a:chExt cx="7602484" cy="2157128"/>
          </a:xfrm>
        </p:grpSpPr>
        <p:grpSp>
          <p:nvGrpSpPr>
            <p:cNvPr id="5" name="グループ化 4">
              <a:extLst>
                <a:ext uri="{FF2B5EF4-FFF2-40B4-BE49-F238E27FC236}">
                  <a16:creationId xmlns:a16="http://schemas.microsoft.com/office/drawing/2014/main" id="{4FD9D4A8-10ED-5D46-96A8-2F8209C495FA}"/>
                </a:ext>
              </a:extLst>
            </p:cNvPr>
            <p:cNvGrpSpPr/>
            <p:nvPr/>
          </p:nvGrpSpPr>
          <p:grpSpPr>
            <a:xfrm>
              <a:off x="4295714" y="4425198"/>
              <a:ext cx="2076288" cy="1707354"/>
              <a:chOff x="528689" y="3820105"/>
              <a:chExt cx="3236353" cy="2661289"/>
            </a:xfrm>
          </p:grpSpPr>
          <p:grpSp>
            <p:nvGrpSpPr>
              <p:cNvPr id="6" name="グループ化 5">
                <a:extLst>
                  <a:ext uri="{FF2B5EF4-FFF2-40B4-BE49-F238E27FC236}">
                    <a16:creationId xmlns:a16="http://schemas.microsoft.com/office/drawing/2014/main" id="{EFC1B0B1-B3A5-1F4E-BD47-883CABA26D87}"/>
                  </a:ext>
                </a:extLst>
              </p:cNvPr>
              <p:cNvGrpSpPr/>
              <p:nvPr/>
            </p:nvGrpSpPr>
            <p:grpSpPr>
              <a:xfrm>
                <a:off x="1441219" y="3820105"/>
                <a:ext cx="1069775" cy="906162"/>
                <a:chOff x="4992130" y="4843849"/>
                <a:chExt cx="1400432" cy="1186248"/>
              </a:xfrm>
            </p:grpSpPr>
            <p:sp>
              <p:nvSpPr>
                <p:cNvPr id="40" name="正方形/長方形 39">
                  <a:extLst>
                    <a:ext uri="{FF2B5EF4-FFF2-40B4-BE49-F238E27FC236}">
                      <a16:creationId xmlns:a16="http://schemas.microsoft.com/office/drawing/2014/main" id="{E9B407FF-E53E-374E-B12F-76F97F64C320}"/>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41" name="Picture 3">
                  <a:extLst>
                    <a:ext uri="{FF2B5EF4-FFF2-40B4-BE49-F238E27FC236}">
                      <a16:creationId xmlns:a16="http://schemas.microsoft.com/office/drawing/2014/main" id="{467C8C02-717E-844D-97D0-4D6A5D9C7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30308C51-9FE9-924F-B5B7-CE4029F738CF}"/>
                  </a:ext>
                </a:extLst>
              </p:cNvPr>
              <p:cNvGrpSpPr/>
              <p:nvPr/>
            </p:nvGrpSpPr>
            <p:grpSpPr>
              <a:xfrm>
                <a:off x="528689" y="4805033"/>
                <a:ext cx="1069775" cy="906162"/>
                <a:chOff x="4992130" y="4843849"/>
                <a:chExt cx="1400432" cy="1186248"/>
              </a:xfrm>
            </p:grpSpPr>
            <p:sp>
              <p:nvSpPr>
                <p:cNvPr id="38" name="正方形/長方形 37">
                  <a:extLst>
                    <a:ext uri="{FF2B5EF4-FFF2-40B4-BE49-F238E27FC236}">
                      <a16:creationId xmlns:a16="http://schemas.microsoft.com/office/drawing/2014/main" id="{9E8A8CCD-1E43-3948-993D-67F5AF699DB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9" name="Picture 3">
                  <a:extLst>
                    <a:ext uri="{FF2B5EF4-FFF2-40B4-BE49-F238E27FC236}">
                      <a16:creationId xmlns:a16="http://schemas.microsoft.com/office/drawing/2014/main" id="{52573B5F-A652-7144-99DC-A50800CE8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242FCD7-F720-6E4B-9A2A-85ABA0DEB065}"/>
                  </a:ext>
                </a:extLst>
              </p:cNvPr>
              <p:cNvGrpSpPr/>
              <p:nvPr/>
            </p:nvGrpSpPr>
            <p:grpSpPr>
              <a:xfrm>
                <a:off x="1700150" y="4324902"/>
                <a:ext cx="1069775" cy="906162"/>
                <a:chOff x="4992130" y="4843849"/>
                <a:chExt cx="1400432" cy="1186248"/>
              </a:xfrm>
            </p:grpSpPr>
            <p:sp>
              <p:nvSpPr>
                <p:cNvPr id="36" name="正方形/長方形 35">
                  <a:extLst>
                    <a:ext uri="{FF2B5EF4-FFF2-40B4-BE49-F238E27FC236}">
                      <a16:creationId xmlns:a16="http://schemas.microsoft.com/office/drawing/2014/main" id="{11222778-6FA4-A94C-86DB-E219C7FB6E2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7" name="Picture 3">
                  <a:extLst>
                    <a:ext uri="{FF2B5EF4-FFF2-40B4-BE49-F238E27FC236}">
                      <a16:creationId xmlns:a16="http://schemas.microsoft.com/office/drawing/2014/main" id="{044AE020-1B61-534F-9CBB-1482C5DF7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8302AB1-C45A-6A45-854D-7BF7ECD3B4A4}"/>
                  </a:ext>
                </a:extLst>
              </p:cNvPr>
              <p:cNvGrpSpPr/>
              <p:nvPr/>
            </p:nvGrpSpPr>
            <p:grpSpPr>
              <a:xfrm>
                <a:off x="1512691" y="5332481"/>
                <a:ext cx="1069775" cy="906162"/>
                <a:chOff x="4992130" y="4843849"/>
                <a:chExt cx="1400432" cy="1186248"/>
              </a:xfrm>
            </p:grpSpPr>
            <p:sp>
              <p:nvSpPr>
                <p:cNvPr id="34" name="正方形/長方形 33">
                  <a:extLst>
                    <a:ext uri="{FF2B5EF4-FFF2-40B4-BE49-F238E27FC236}">
                      <a16:creationId xmlns:a16="http://schemas.microsoft.com/office/drawing/2014/main" id="{0C1A9B0E-10DF-6448-9AA3-613DCCAB431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5" name="Picture 3">
                  <a:extLst>
                    <a:ext uri="{FF2B5EF4-FFF2-40B4-BE49-F238E27FC236}">
                      <a16:creationId xmlns:a16="http://schemas.microsoft.com/office/drawing/2014/main" id="{D9385ACA-2D0A-C344-9EFB-866940473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23586DA9-69D7-3F44-83C0-11E7E7D53EF9}"/>
                  </a:ext>
                </a:extLst>
              </p:cNvPr>
              <p:cNvGrpSpPr/>
              <p:nvPr/>
            </p:nvGrpSpPr>
            <p:grpSpPr>
              <a:xfrm>
                <a:off x="946428" y="4043968"/>
                <a:ext cx="1069775" cy="906162"/>
                <a:chOff x="4992130" y="4843849"/>
                <a:chExt cx="1400432" cy="1186248"/>
              </a:xfrm>
            </p:grpSpPr>
            <p:sp>
              <p:nvSpPr>
                <p:cNvPr id="32" name="正方形/長方形 31">
                  <a:extLst>
                    <a:ext uri="{FF2B5EF4-FFF2-40B4-BE49-F238E27FC236}">
                      <a16:creationId xmlns:a16="http://schemas.microsoft.com/office/drawing/2014/main" id="{10C50DD8-1B5F-594A-9A75-85C8329B169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3" name="Picture 3">
                  <a:extLst>
                    <a:ext uri="{FF2B5EF4-FFF2-40B4-BE49-F238E27FC236}">
                      <a16:creationId xmlns:a16="http://schemas.microsoft.com/office/drawing/2014/main" id="{ABBA5DBB-944B-394B-8EF6-93A766681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F0D11C25-90EB-DF4A-9EB9-82D093ED751B}"/>
                  </a:ext>
                </a:extLst>
              </p:cNvPr>
              <p:cNvGrpSpPr/>
              <p:nvPr/>
            </p:nvGrpSpPr>
            <p:grpSpPr>
              <a:xfrm>
                <a:off x="2695267" y="4857787"/>
                <a:ext cx="1069775" cy="906162"/>
                <a:chOff x="4992130" y="4843849"/>
                <a:chExt cx="1400432" cy="1186248"/>
              </a:xfrm>
            </p:grpSpPr>
            <p:sp>
              <p:nvSpPr>
                <p:cNvPr id="30" name="正方形/長方形 29">
                  <a:extLst>
                    <a:ext uri="{FF2B5EF4-FFF2-40B4-BE49-F238E27FC236}">
                      <a16:creationId xmlns:a16="http://schemas.microsoft.com/office/drawing/2014/main" id="{E9F440FA-3DE7-144C-A9EE-FF8F5DC83E0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1" name="Picture 3">
                  <a:extLst>
                    <a:ext uri="{FF2B5EF4-FFF2-40B4-BE49-F238E27FC236}">
                      <a16:creationId xmlns:a16="http://schemas.microsoft.com/office/drawing/2014/main" id="{5387A359-2F0A-3F40-B32D-15A885713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EA874344-1E73-564F-AC62-CDA788269415}"/>
                  </a:ext>
                </a:extLst>
              </p:cNvPr>
              <p:cNvGrpSpPr/>
              <p:nvPr/>
            </p:nvGrpSpPr>
            <p:grpSpPr>
              <a:xfrm>
                <a:off x="829479" y="5575232"/>
                <a:ext cx="1069775" cy="906162"/>
                <a:chOff x="4992130" y="4843849"/>
                <a:chExt cx="1400432" cy="1186248"/>
              </a:xfrm>
            </p:grpSpPr>
            <p:sp>
              <p:nvSpPr>
                <p:cNvPr id="28" name="正方形/長方形 27">
                  <a:extLst>
                    <a:ext uri="{FF2B5EF4-FFF2-40B4-BE49-F238E27FC236}">
                      <a16:creationId xmlns:a16="http://schemas.microsoft.com/office/drawing/2014/main" id="{592FA440-D500-7745-A6F3-A19B49A0CEE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9" name="Picture 3">
                  <a:extLst>
                    <a:ext uri="{FF2B5EF4-FFF2-40B4-BE49-F238E27FC236}">
                      <a16:creationId xmlns:a16="http://schemas.microsoft.com/office/drawing/2014/main" id="{7A5F25C9-D7EB-024F-BF55-4A6143F49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CA876366-D1AF-EB4C-ABC6-42DAFBC0BF75}"/>
                  </a:ext>
                </a:extLst>
              </p:cNvPr>
              <p:cNvGrpSpPr/>
              <p:nvPr/>
            </p:nvGrpSpPr>
            <p:grpSpPr>
              <a:xfrm>
                <a:off x="1823531" y="4635111"/>
                <a:ext cx="1069775" cy="906162"/>
                <a:chOff x="4992130" y="4843849"/>
                <a:chExt cx="1400432" cy="1186248"/>
              </a:xfrm>
            </p:grpSpPr>
            <p:sp>
              <p:nvSpPr>
                <p:cNvPr id="26" name="正方形/長方形 25">
                  <a:extLst>
                    <a:ext uri="{FF2B5EF4-FFF2-40B4-BE49-F238E27FC236}">
                      <a16:creationId xmlns:a16="http://schemas.microsoft.com/office/drawing/2014/main" id="{2576F8F9-6176-9442-90FF-B606967081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7" name="Picture 3">
                  <a:extLst>
                    <a:ext uri="{FF2B5EF4-FFF2-40B4-BE49-F238E27FC236}">
                      <a16:creationId xmlns:a16="http://schemas.microsoft.com/office/drawing/2014/main" id="{E108E57B-6FFB-4444-ADBD-D48A85621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E1BF32F6-4C97-F848-96A6-C6C4F0A00D79}"/>
                  </a:ext>
                </a:extLst>
              </p:cNvPr>
              <p:cNvGrpSpPr/>
              <p:nvPr/>
            </p:nvGrpSpPr>
            <p:grpSpPr>
              <a:xfrm>
                <a:off x="2252479" y="4991123"/>
                <a:ext cx="1069775" cy="906162"/>
                <a:chOff x="4992130" y="4843849"/>
                <a:chExt cx="1400432" cy="1186248"/>
              </a:xfrm>
            </p:grpSpPr>
            <p:sp>
              <p:nvSpPr>
                <p:cNvPr id="24" name="正方形/長方形 23">
                  <a:extLst>
                    <a:ext uri="{FF2B5EF4-FFF2-40B4-BE49-F238E27FC236}">
                      <a16:creationId xmlns:a16="http://schemas.microsoft.com/office/drawing/2014/main" id="{ABC92B09-E27C-B946-9AEB-66C9B6A38A9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5" name="Picture 3">
                  <a:extLst>
                    <a:ext uri="{FF2B5EF4-FFF2-40B4-BE49-F238E27FC236}">
                      <a16:creationId xmlns:a16="http://schemas.microsoft.com/office/drawing/2014/main" id="{009A6EEE-E996-D346-B185-6E0FFEC8E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EC9B2D14-3538-E54F-B182-8496D886B90B}"/>
                  </a:ext>
                </a:extLst>
              </p:cNvPr>
              <p:cNvGrpSpPr/>
              <p:nvPr/>
            </p:nvGrpSpPr>
            <p:grpSpPr>
              <a:xfrm>
                <a:off x="2658804" y="3973450"/>
                <a:ext cx="1069775" cy="906162"/>
                <a:chOff x="4992130" y="4843849"/>
                <a:chExt cx="1400432" cy="1186248"/>
              </a:xfrm>
            </p:grpSpPr>
            <p:sp>
              <p:nvSpPr>
                <p:cNvPr id="22" name="正方形/長方形 21">
                  <a:extLst>
                    <a:ext uri="{FF2B5EF4-FFF2-40B4-BE49-F238E27FC236}">
                      <a16:creationId xmlns:a16="http://schemas.microsoft.com/office/drawing/2014/main" id="{869100AD-0613-B740-BC12-2EE6B57CE638}"/>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3" name="Picture 3">
                  <a:extLst>
                    <a:ext uri="{FF2B5EF4-FFF2-40B4-BE49-F238E27FC236}">
                      <a16:creationId xmlns:a16="http://schemas.microsoft.com/office/drawing/2014/main" id="{F8628412-7C05-A948-A277-1C350CC31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F42D011-B998-0F4F-A97D-C6867CE0EA06}"/>
                  </a:ext>
                </a:extLst>
              </p:cNvPr>
              <p:cNvGrpSpPr/>
              <p:nvPr/>
            </p:nvGrpSpPr>
            <p:grpSpPr>
              <a:xfrm>
                <a:off x="2425741" y="5424936"/>
                <a:ext cx="1069775" cy="906162"/>
                <a:chOff x="4992130" y="4843849"/>
                <a:chExt cx="1400432" cy="1186248"/>
              </a:xfrm>
            </p:grpSpPr>
            <p:sp>
              <p:nvSpPr>
                <p:cNvPr id="20" name="正方形/長方形 19">
                  <a:extLst>
                    <a:ext uri="{FF2B5EF4-FFF2-40B4-BE49-F238E27FC236}">
                      <a16:creationId xmlns:a16="http://schemas.microsoft.com/office/drawing/2014/main" id="{F0981C6F-734B-9E4A-84A7-35CE66A4F37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1" name="Picture 3">
                  <a:extLst>
                    <a:ext uri="{FF2B5EF4-FFF2-40B4-BE49-F238E27FC236}">
                      <a16:creationId xmlns:a16="http://schemas.microsoft.com/office/drawing/2014/main" id="{5488A03A-8389-8349-B088-6E6EAFEAE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グループ化 16">
                <a:extLst>
                  <a:ext uri="{FF2B5EF4-FFF2-40B4-BE49-F238E27FC236}">
                    <a16:creationId xmlns:a16="http://schemas.microsoft.com/office/drawing/2014/main" id="{72A7277D-42D9-D94F-9981-449883795DE2}"/>
                  </a:ext>
                </a:extLst>
              </p:cNvPr>
              <p:cNvGrpSpPr/>
              <p:nvPr/>
            </p:nvGrpSpPr>
            <p:grpSpPr>
              <a:xfrm>
                <a:off x="1054045" y="4537044"/>
                <a:ext cx="1069775" cy="906162"/>
                <a:chOff x="4992130" y="4843849"/>
                <a:chExt cx="1400432" cy="1186248"/>
              </a:xfrm>
            </p:grpSpPr>
            <p:sp>
              <p:nvSpPr>
                <p:cNvPr id="18" name="正方形/長方形 17">
                  <a:extLst>
                    <a:ext uri="{FF2B5EF4-FFF2-40B4-BE49-F238E27FC236}">
                      <a16:creationId xmlns:a16="http://schemas.microsoft.com/office/drawing/2014/main" id="{66BA8C21-6631-E647-AE03-4FC716304EB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19" name="Picture 3">
                  <a:extLst>
                    <a:ext uri="{FF2B5EF4-FFF2-40B4-BE49-F238E27FC236}">
                      <a16:creationId xmlns:a16="http://schemas.microsoft.com/office/drawing/2014/main" id="{F946E99A-3571-0E43-A0E7-B940ABDB7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2" name="テキスト ボックス 41">
              <a:extLst>
                <a:ext uri="{FF2B5EF4-FFF2-40B4-BE49-F238E27FC236}">
                  <a16:creationId xmlns:a16="http://schemas.microsoft.com/office/drawing/2014/main" id="{EDE14507-0C2F-FC4D-924F-3C4CC530598E}"/>
                </a:ext>
              </a:extLst>
            </p:cNvPr>
            <p:cNvSpPr txBox="1"/>
            <p:nvPr/>
          </p:nvSpPr>
          <p:spPr>
            <a:xfrm>
              <a:off x="10501723" y="4610634"/>
              <a:ext cx="1396475" cy="1391445"/>
            </a:xfrm>
            <a:prstGeom prst="rect">
              <a:avLst/>
            </a:prstGeom>
            <a:noFill/>
          </p:spPr>
          <p:txBody>
            <a:bodyPr wrap="square" rtlCol="0">
              <a:spAutoFit/>
            </a:bodyPr>
            <a:lstStyle/>
            <a:p>
              <a:r>
                <a:rPr kumimoji="1" lang="en-US" altLang="ja-JP" sz="7200" dirty="0"/>
                <a:t>😄</a:t>
              </a:r>
              <a:endParaRPr kumimoji="1" lang="ja-JP" altLang="en-US" sz="7200"/>
            </a:p>
          </p:txBody>
        </p:sp>
        <p:grpSp>
          <p:nvGrpSpPr>
            <p:cNvPr id="43" name="グループ化 42">
              <a:extLst>
                <a:ext uri="{FF2B5EF4-FFF2-40B4-BE49-F238E27FC236}">
                  <a16:creationId xmlns:a16="http://schemas.microsoft.com/office/drawing/2014/main" id="{8534B549-243E-084F-A110-660BFEA8EB12}"/>
                </a:ext>
              </a:extLst>
            </p:cNvPr>
            <p:cNvGrpSpPr/>
            <p:nvPr/>
          </p:nvGrpSpPr>
          <p:grpSpPr>
            <a:xfrm>
              <a:off x="6507167" y="4426171"/>
              <a:ext cx="3777337" cy="2156155"/>
              <a:chOff x="3170582" y="4602344"/>
              <a:chExt cx="3777337" cy="2156155"/>
            </a:xfrm>
          </p:grpSpPr>
          <p:grpSp>
            <p:nvGrpSpPr>
              <p:cNvPr id="44" name="グループ化 43">
                <a:extLst>
                  <a:ext uri="{FF2B5EF4-FFF2-40B4-BE49-F238E27FC236}">
                    <a16:creationId xmlns:a16="http://schemas.microsoft.com/office/drawing/2014/main" id="{CA99EB6A-0451-9048-9254-3BEA32E62664}"/>
                  </a:ext>
                </a:extLst>
              </p:cNvPr>
              <p:cNvGrpSpPr/>
              <p:nvPr/>
            </p:nvGrpSpPr>
            <p:grpSpPr>
              <a:xfrm>
                <a:off x="4830943" y="4602344"/>
                <a:ext cx="2076288" cy="1707354"/>
                <a:chOff x="528689" y="3820105"/>
                <a:chExt cx="3236353" cy="2661289"/>
              </a:xfrm>
            </p:grpSpPr>
            <p:grpSp>
              <p:nvGrpSpPr>
                <p:cNvPr id="48" name="グループ化 47">
                  <a:extLst>
                    <a:ext uri="{FF2B5EF4-FFF2-40B4-BE49-F238E27FC236}">
                      <a16:creationId xmlns:a16="http://schemas.microsoft.com/office/drawing/2014/main" id="{B31345E8-3007-4648-889E-CCCED0283101}"/>
                    </a:ext>
                  </a:extLst>
                </p:cNvPr>
                <p:cNvGrpSpPr/>
                <p:nvPr/>
              </p:nvGrpSpPr>
              <p:grpSpPr>
                <a:xfrm>
                  <a:off x="1441219" y="3820105"/>
                  <a:ext cx="1069775" cy="906162"/>
                  <a:chOff x="4992130" y="4843849"/>
                  <a:chExt cx="1400432" cy="1186248"/>
                </a:xfrm>
              </p:grpSpPr>
              <p:sp>
                <p:nvSpPr>
                  <p:cNvPr id="82" name="正方形/長方形 81">
                    <a:extLst>
                      <a:ext uri="{FF2B5EF4-FFF2-40B4-BE49-F238E27FC236}">
                        <a16:creationId xmlns:a16="http://schemas.microsoft.com/office/drawing/2014/main" id="{D43AC642-9EA8-BC44-A4BD-1580127D6BE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83" name="Picture 3">
                    <a:extLst>
                      <a:ext uri="{FF2B5EF4-FFF2-40B4-BE49-F238E27FC236}">
                        <a16:creationId xmlns:a16="http://schemas.microsoft.com/office/drawing/2014/main" id="{417B8006-6C8B-0C48-8629-A79131D19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9" name="グループ化 48">
                  <a:extLst>
                    <a:ext uri="{FF2B5EF4-FFF2-40B4-BE49-F238E27FC236}">
                      <a16:creationId xmlns:a16="http://schemas.microsoft.com/office/drawing/2014/main" id="{E0BE30B1-4CCB-574A-A65F-C204F462337D}"/>
                    </a:ext>
                  </a:extLst>
                </p:cNvPr>
                <p:cNvGrpSpPr/>
                <p:nvPr/>
              </p:nvGrpSpPr>
              <p:grpSpPr>
                <a:xfrm>
                  <a:off x="528689" y="4805033"/>
                  <a:ext cx="1069775" cy="906162"/>
                  <a:chOff x="4992130" y="4843849"/>
                  <a:chExt cx="1400432" cy="1186248"/>
                </a:xfrm>
              </p:grpSpPr>
              <p:sp>
                <p:nvSpPr>
                  <p:cNvPr id="80" name="正方形/長方形 79">
                    <a:extLst>
                      <a:ext uri="{FF2B5EF4-FFF2-40B4-BE49-F238E27FC236}">
                        <a16:creationId xmlns:a16="http://schemas.microsoft.com/office/drawing/2014/main" id="{E8716DC9-C707-FE4F-88D9-4E5CD11AAFFA}"/>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81" name="Picture 3">
                    <a:extLst>
                      <a:ext uri="{FF2B5EF4-FFF2-40B4-BE49-F238E27FC236}">
                        <a16:creationId xmlns:a16="http://schemas.microsoft.com/office/drawing/2014/main" id="{6B1B80B6-D9F0-A444-B51E-AB751B42E75E}"/>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C169727A-67FA-8948-8A06-DC4C6F0F6C2F}"/>
                    </a:ext>
                  </a:extLst>
                </p:cNvPr>
                <p:cNvGrpSpPr/>
                <p:nvPr/>
              </p:nvGrpSpPr>
              <p:grpSpPr>
                <a:xfrm>
                  <a:off x="1700150" y="4324902"/>
                  <a:ext cx="1069775" cy="906162"/>
                  <a:chOff x="4992130" y="4843849"/>
                  <a:chExt cx="1400432" cy="1186248"/>
                </a:xfrm>
              </p:grpSpPr>
              <p:sp>
                <p:nvSpPr>
                  <p:cNvPr id="78" name="正方形/長方形 77">
                    <a:extLst>
                      <a:ext uri="{FF2B5EF4-FFF2-40B4-BE49-F238E27FC236}">
                        <a16:creationId xmlns:a16="http://schemas.microsoft.com/office/drawing/2014/main" id="{1D8F6B65-3A8B-EE4E-9B38-CF84163E3D6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9" name="Picture 3">
                    <a:extLst>
                      <a:ext uri="{FF2B5EF4-FFF2-40B4-BE49-F238E27FC236}">
                        <a16:creationId xmlns:a16="http://schemas.microsoft.com/office/drawing/2014/main" id="{03111188-7B3A-AA40-BB37-878C86BB2217}"/>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22F2791E-A26C-364F-BCEB-249D9399506D}"/>
                    </a:ext>
                  </a:extLst>
                </p:cNvPr>
                <p:cNvGrpSpPr/>
                <p:nvPr/>
              </p:nvGrpSpPr>
              <p:grpSpPr>
                <a:xfrm>
                  <a:off x="1512691" y="5332481"/>
                  <a:ext cx="1069775" cy="906162"/>
                  <a:chOff x="4992130" y="4843849"/>
                  <a:chExt cx="1400432" cy="1186248"/>
                </a:xfrm>
              </p:grpSpPr>
              <p:sp>
                <p:nvSpPr>
                  <p:cNvPr id="76" name="正方形/長方形 75">
                    <a:extLst>
                      <a:ext uri="{FF2B5EF4-FFF2-40B4-BE49-F238E27FC236}">
                        <a16:creationId xmlns:a16="http://schemas.microsoft.com/office/drawing/2014/main" id="{31F5F625-8DD2-C943-97FA-70A6256EC34C}"/>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7" name="Picture 3">
                    <a:extLst>
                      <a:ext uri="{FF2B5EF4-FFF2-40B4-BE49-F238E27FC236}">
                        <a16:creationId xmlns:a16="http://schemas.microsoft.com/office/drawing/2014/main" id="{1D14DC19-DB93-C24A-B093-E735133F2C5B}"/>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45088E46-D1B7-AE43-90E2-327697732085}"/>
                    </a:ext>
                  </a:extLst>
                </p:cNvPr>
                <p:cNvGrpSpPr/>
                <p:nvPr/>
              </p:nvGrpSpPr>
              <p:grpSpPr>
                <a:xfrm>
                  <a:off x="946428" y="4043968"/>
                  <a:ext cx="1069775" cy="906162"/>
                  <a:chOff x="4992130" y="4843849"/>
                  <a:chExt cx="1400432" cy="1186248"/>
                </a:xfrm>
              </p:grpSpPr>
              <p:sp>
                <p:nvSpPr>
                  <p:cNvPr id="74" name="正方形/長方形 73">
                    <a:extLst>
                      <a:ext uri="{FF2B5EF4-FFF2-40B4-BE49-F238E27FC236}">
                        <a16:creationId xmlns:a16="http://schemas.microsoft.com/office/drawing/2014/main" id="{08F09FFA-1B95-9648-A145-718D782C569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5" name="Picture 3">
                    <a:extLst>
                      <a:ext uri="{FF2B5EF4-FFF2-40B4-BE49-F238E27FC236}">
                        <a16:creationId xmlns:a16="http://schemas.microsoft.com/office/drawing/2014/main" id="{51F192FA-0FA9-154F-99FA-0A148624314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C9E073B5-3FC3-E748-81A7-5CC220FE1BE6}"/>
                    </a:ext>
                  </a:extLst>
                </p:cNvPr>
                <p:cNvGrpSpPr/>
                <p:nvPr/>
              </p:nvGrpSpPr>
              <p:grpSpPr>
                <a:xfrm>
                  <a:off x="2695267" y="4857787"/>
                  <a:ext cx="1069775" cy="906162"/>
                  <a:chOff x="4992130" y="4843849"/>
                  <a:chExt cx="1400432" cy="1186248"/>
                </a:xfrm>
              </p:grpSpPr>
              <p:sp>
                <p:nvSpPr>
                  <p:cNvPr id="72" name="正方形/長方形 71">
                    <a:extLst>
                      <a:ext uri="{FF2B5EF4-FFF2-40B4-BE49-F238E27FC236}">
                        <a16:creationId xmlns:a16="http://schemas.microsoft.com/office/drawing/2014/main" id="{BDFEEE02-0FB0-F847-81E8-819AB69DC111}"/>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3" name="Picture 3">
                    <a:extLst>
                      <a:ext uri="{FF2B5EF4-FFF2-40B4-BE49-F238E27FC236}">
                        <a16:creationId xmlns:a16="http://schemas.microsoft.com/office/drawing/2014/main" id="{4E24446D-7581-0846-8EA6-E014F14FE309}"/>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C4267A78-07B1-AA4C-A122-849D81D4BD4E}"/>
                    </a:ext>
                  </a:extLst>
                </p:cNvPr>
                <p:cNvGrpSpPr/>
                <p:nvPr/>
              </p:nvGrpSpPr>
              <p:grpSpPr>
                <a:xfrm>
                  <a:off x="829479" y="5575232"/>
                  <a:ext cx="1069775" cy="906162"/>
                  <a:chOff x="4992130" y="4843849"/>
                  <a:chExt cx="1400432" cy="1186248"/>
                </a:xfrm>
              </p:grpSpPr>
              <p:sp>
                <p:nvSpPr>
                  <p:cNvPr id="70" name="正方形/長方形 69">
                    <a:extLst>
                      <a:ext uri="{FF2B5EF4-FFF2-40B4-BE49-F238E27FC236}">
                        <a16:creationId xmlns:a16="http://schemas.microsoft.com/office/drawing/2014/main" id="{9294EA47-A5CB-5642-96E0-29D3FC6110DB}"/>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1" name="Picture 3">
                    <a:extLst>
                      <a:ext uri="{FF2B5EF4-FFF2-40B4-BE49-F238E27FC236}">
                        <a16:creationId xmlns:a16="http://schemas.microsoft.com/office/drawing/2014/main" id="{7806132B-811E-4144-8ED8-64BB6751ED9B}"/>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AF5E313D-F720-DD46-B4FD-D2B188B12891}"/>
                    </a:ext>
                  </a:extLst>
                </p:cNvPr>
                <p:cNvGrpSpPr/>
                <p:nvPr/>
              </p:nvGrpSpPr>
              <p:grpSpPr>
                <a:xfrm>
                  <a:off x="1823531" y="4635111"/>
                  <a:ext cx="1069775" cy="906162"/>
                  <a:chOff x="4992130" y="4843849"/>
                  <a:chExt cx="1400432" cy="1186248"/>
                </a:xfrm>
              </p:grpSpPr>
              <p:sp>
                <p:nvSpPr>
                  <p:cNvPr id="68" name="正方形/長方形 67">
                    <a:extLst>
                      <a:ext uri="{FF2B5EF4-FFF2-40B4-BE49-F238E27FC236}">
                        <a16:creationId xmlns:a16="http://schemas.microsoft.com/office/drawing/2014/main" id="{0EFD6171-51E6-3546-8D64-D5CB1D93D1A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9" name="Picture 3">
                    <a:extLst>
                      <a:ext uri="{FF2B5EF4-FFF2-40B4-BE49-F238E27FC236}">
                        <a16:creationId xmlns:a16="http://schemas.microsoft.com/office/drawing/2014/main" id="{1FF75975-A4EA-0E47-A192-3F28C11876B2}"/>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618F3A59-084C-034A-966F-7B1A85597CD1}"/>
                    </a:ext>
                  </a:extLst>
                </p:cNvPr>
                <p:cNvGrpSpPr/>
                <p:nvPr/>
              </p:nvGrpSpPr>
              <p:grpSpPr>
                <a:xfrm>
                  <a:off x="2252479" y="4991123"/>
                  <a:ext cx="1069775" cy="906162"/>
                  <a:chOff x="4992130" y="4843849"/>
                  <a:chExt cx="1400432" cy="1186248"/>
                </a:xfrm>
              </p:grpSpPr>
              <p:sp>
                <p:nvSpPr>
                  <p:cNvPr id="66" name="正方形/長方形 65">
                    <a:extLst>
                      <a:ext uri="{FF2B5EF4-FFF2-40B4-BE49-F238E27FC236}">
                        <a16:creationId xmlns:a16="http://schemas.microsoft.com/office/drawing/2014/main" id="{F6A4DFCB-4531-8940-A2B7-09A4DC51E43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7" name="Picture 3">
                    <a:extLst>
                      <a:ext uri="{FF2B5EF4-FFF2-40B4-BE49-F238E27FC236}">
                        <a16:creationId xmlns:a16="http://schemas.microsoft.com/office/drawing/2014/main" id="{F38A9512-3D08-584F-BFCA-497E9F63521E}"/>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0B3E1EB2-9C1F-8C47-85B1-562C273D0948}"/>
                    </a:ext>
                  </a:extLst>
                </p:cNvPr>
                <p:cNvGrpSpPr/>
                <p:nvPr/>
              </p:nvGrpSpPr>
              <p:grpSpPr>
                <a:xfrm>
                  <a:off x="2658804" y="3973450"/>
                  <a:ext cx="1069775" cy="906162"/>
                  <a:chOff x="4992130" y="4843849"/>
                  <a:chExt cx="1400432" cy="1186248"/>
                </a:xfrm>
              </p:grpSpPr>
              <p:sp>
                <p:nvSpPr>
                  <p:cNvPr id="64" name="正方形/長方形 63">
                    <a:extLst>
                      <a:ext uri="{FF2B5EF4-FFF2-40B4-BE49-F238E27FC236}">
                        <a16:creationId xmlns:a16="http://schemas.microsoft.com/office/drawing/2014/main" id="{82BF2C52-12D4-E147-A1EB-DD4B8936B9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5" name="Picture 3">
                    <a:extLst>
                      <a:ext uri="{FF2B5EF4-FFF2-40B4-BE49-F238E27FC236}">
                        <a16:creationId xmlns:a16="http://schemas.microsoft.com/office/drawing/2014/main" id="{A1896221-60F0-F046-A60F-F64F2DA9C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9DC63AD-0A8E-F542-8D19-744979D72350}"/>
                    </a:ext>
                  </a:extLst>
                </p:cNvPr>
                <p:cNvGrpSpPr/>
                <p:nvPr/>
              </p:nvGrpSpPr>
              <p:grpSpPr>
                <a:xfrm>
                  <a:off x="2425741" y="5424936"/>
                  <a:ext cx="1069775" cy="906162"/>
                  <a:chOff x="4992130" y="4843849"/>
                  <a:chExt cx="1400432" cy="1186248"/>
                </a:xfrm>
              </p:grpSpPr>
              <p:sp>
                <p:nvSpPr>
                  <p:cNvPr id="62" name="正方形/長方形 61">
                    <a:extLst>
                      <a:ext uri="{FF2B5EF4-FFF2-40B4-BE49-F238E27FC236}">
                        <a16:creationId xmlns:a16="http://schemas.microsoft.com/office/drawing/2014/main" id="{0D4801E5-2CD4-2140-9C40-69CA41C4A6D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3" name="Picture 3">
                    <a:extLst>
                      <a:ext uri="{FF2B5EF4-FFF2-40B4-BE49-F238E27FC236}">
                        <a16:creationId xmlns:a16="http://schemas.microsoft.com/office/drawing/2014/main" id="{F5C3EA7B-0E67-D049-964E-25A6E21D6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C3F50A87-B98F-D040-8595-FB41DF25157B}"/>
                    </a:ext>
                  </a:extLst>
                </p:cNvPr>
                <p:cNvGrpSpPr/>
                <p:nvPr/>
              </p:nvGrpSpPr>
              <p:grpSpPr>
                <a:xfrm>
                  <a:off x="1054045" y="4537044"/>
                  <a:ext cx="1069775" cy="906162"/>
                  <a:chOff x="4992130" y="4843849"/>
                  <a:chExt cx="1400432" cy="1186248"/>
                </a:xfrm>
              </p:grpSpPr>
              <p:sp>
                <p:nvSpPr>
                  <p:cNvPr id="60" name="正方形/長方形 59">
                    <a:extLst>
                      <a:ext uri="{FF2B5EF4-FFF2-40B4-BE49-F238E27FC236}">
                        <a16:creationId xmlns:a16="http://schemas.microsoft.com/office/drawing/2014/main" id="{CCD1D424-C43C-8146-B8C0-9DC50F9F0AD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1" name="Picture 3">
                    <a:extLst>
                      <a:ext uri="{FF2B5EF4-FFF2-40B4-BE49-F238E27FC236}">
                        <a16:creationId xmlns:a16="http://schemas.microsoft.com/office/drawing/2014/main" id="{5721556C-0BB2-B64A-93AE-D249DABEC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5" name="テキスト ボックス 44">
                <a:extLst>
                  <a:ext uri="{FF2B5EF4-FFF2-40B4-BE49-F238E27FC236}">
                    <a16:creationId xmlns:a16="http://schemas.microsoft.com/office/drawing/2014/main" id="{46880206-75AC-5F48-882A-C4A126A3906C}"/>
                  </a:ext>
                </a:extLst>
              </p:cNvPr>
              <p:cNvSpPr txBox="1"/>
              <p:nvPr/>
            </p:nvSpPr>
            <p:spPr>
              <a:xfrm>
                <a:off x="4984883" y="6366041"/>
                <a:ext cx="1963036" cy="392458"/>
              </a:xfrm>
              <a:prstGeom prst="rect">
                <a:avLst/>
              </a:prstGeom>
              <a:noFill/>
            </p:spPr>
            <p:txBody>
              <a:bodyPr wrap="none" rtlCol="0">
                <a:spAutoFit/>
              </a:bodyPr>
              <a:lstStyle/>
              <a:p>
                <a:r>
                  <a:rPr kumimoji="1" lang="en-US" altLang="ja-JP" sz="1600" b="1" dirty="0"/>
                  <a:t>Important images</a:t>
                </a:r>
                <a:endParaRPr kumimoji="1" lang="ja-JP" altLang="en-US" sz="1600" b="1"/>
              </a:p>
            </p:txBody>
          </p:sp>
          <p:sp>
            <p:nvSpPr>
              <p:cNvPr id="46" name="右矢印 45">
                <a:extLst>
                  <a:ext uri="{FF2B5EF4-FFF2-40B4-BE49-F238E27FC236}">
                    <a16:creationId xmlns:a16="http://schemas.microsoft.com/office/drawing/2014/main" id="{51B43765-CBB7-954A-9067-772F1BE9A34C}"/>
                  </a:ext>
                </a:extLst>
              </p:cNvPr>
              <p:cNvSpPr/>
              <p:nvPr/>
            </p:nvSpPr>
            <p:spPr>
              <a:xfrm>
                <a:off x="3346264" y="5715258"/>
                <a:ext cx="1155208" cy="24685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sp>
            <p:nvSpPr>
              <p:cNvPr id="47" name="テキスト ボックス 46">
                <a:extLst>
                  <a:ext uri="{FF2B5EF4-FFF2-40B4-BE49-F238E27FC236}">
                    <a16:creationId xmlns:a16="http://schemas.microsoft.com/office/drawing/2014/main" id="{5BBEC347-36D0-5549-BB53-E5F5D3D58738}"/>
                  </a:ext>
                </a:extLst>
              </p:cNvPr>
              <p:cNvSpPr txBox="1"/>
              <p:nvPr/>
            </p:nvSpPr>
            <p:spPr>
              <a:xfrm>
                <a:off x="3170582" y="4743487"/>
                <a:ext cx="1493447" cy="963308"/>
              </a:xfrm>
              <a:prstGeom prst="rect">
                <a:avLst/>
              </a:prstGeom>
              <a:noFill/>
            </p:spPr>
            <p:txBody>
              <a:bodyPr wrap="square" rtlCol="0">
                <a:spAutoFit/>
              </a:bodyPr>
              <a:lstStyle/>
              <a:p>
                <a:pPr algn="ctr"/>
                <a:r>
                  <a:rPr kumimoji="1" lang="en-US" altLang="ja-JP" sz="1600" b="1" dirty="0">
                    <a:solidFill>
                      <a:schemeClr val="accent5"/>
                    </a:solidFill>
                  </a:rPr>
                  <a:t>Smart</a:t>
                </a:r>
              </a:p>
              <a:p>
                <a:pPr algn="ctr"/>
                <a:r>
                  <a:rPr kumimoji="1" lang="en-US" altLang="ja-JP" sz="1600" b="1" dirty="0">
                    <a:solidFill>
                      <a:schemeClr val="accent5"/>
                    </a:solidFill>
                  </a:rPr>
                  <a:t>In-situ</a:t>
                </a:r>
              </a:p>
              <a:p>
                <a:pPr algn="ctr"/>
                <a:r>
                  <a:rPr kumimoji="1" lang="en-US" altLang="ja-JP" sz="1600" b="1" dirty="0">
                    <a:solidFill>
                      <a:schemeClr val="accent5"/>
                    </a:solidFill>
                  </a:rPr>
                  <a:t>Visualization</a:t>
                </a:r>
              </a:p>
            </p:txBody>
          </p:sp>
        </p:grpSp>
      </p:grpSp>
      <p:sp>
        <p:nvSpPr>
          <p:cNvPr id="85" name="角丸四角形 84">
            <a:extLst>
              <a:ext uri="{FF2B5EF4-FFF2-40B4-BE49-F238E27FC236}">
                <a16:creationId xmlns:a16="http://schemas.microsoft.com/office/drawing/2014/main" id="{6BA763DD-A9CE-E04B-9A92-4EDB63DD9E5D}"/>
              </a:ext>
            </a:extLst>
          </p:cNvPr>
          <p:cNvSpPr/>
          <p:nvPr/>
        </p:nvSpPr>
        <p:spPr>
          <a:xfrm>
            <a:off x="1298448" y="4594256"/>
            <a:ext cx="1078992" cy="41881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31632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left)">
                                      <p:cBhvr>
                                        <p:cTn id="10" dur="500"/>
                                        <p:tgtEl>
                                          <p:spTgt spid="3">
                                            <p:txEl>
                                              <p:pRg st="4" end="4"/>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left)">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heel(1)">
                                      <p:cBhvr>
                                        <p:cTn id="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0.2"/>
</p:tagLst>
</file>

<file path=ppt/tags/tag2.xml><?xml version="1.0" encoding="utf-8"?>
<p:tagLst xmlns:a="http://schemas.openxmlformats.org/drawingml/2006/main" xmlns:r="http://schemas.openxmlformats.org/officeDocument/2006/relationships" xmlns:p="http://schemas.openxmlformats.org/presentationml/2006/main">
  <p:tag name="TIMING" val="|40|17.9"/>
</p:tagLst>
</file>

<file path=ppt/tags/tag3.xml><?xml version="1.0" encoding="utf-8"?>
<p:tagLst xmlns:a="http://schemas.openxmlformats.org/drawingml/2006/main" xmlns:r="http://schemas.openxmlformats.org/officeDocument/2006/relationships" xmlns:p="http://schemas.openxmlformats.org/presentationml/2006/main">
  <p:tag name="TIMING" val="|56.6|5.2"/>
</p:tagLst>
</file>

<file path=ppt/tags/tag4.xml><?xml version="1.0" encoding="utf-8"?>
<p:tagLst xmlns:a="http://schemas.openxmlformats.org/drawingml/2006/main" xmlns:r="http://schemas.openxmlformats.org/officeDocument/2006/relationships" xmlns:p="http://schemas.openxmlformats.org/presentationml/2006/main">
  <p:tag name="TIMING" val="|42.5|18"/>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4351</TotalTime>
  <Words>3952</Words>
  <Application>Microsoft Macintosh PowerPoint</Application>
  <PresentationFormat>ワイド画面</PresentationFormat>
  <Paragraphs>547</Paragraphs>
  <Slides>26</Slides>
  <Notes>24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26</vt:i4>
      </vt:variant>
    </vt:vector>
  </HeadingPairs>
  <TitlesOfParts>
    <vt:vector size="35" baseType="lpstr">
      <vt:lpstr>游ゴシック</vt:lpstr>
      <vt:lpstr>Arial</vt:lpstr>
      <vt:lpstr>Calibri</vt:lpstr>
      <vt:lpstr>Cambria Math</vt:lpstr>
      <vt:lpstr>Courier</vt:lpstr>
      <vt:lpstr>Times</vt:lpstr>
      <vt:lpstr>Times New Roman</vt:lpstr>
      <vt:lpstr>Wingdings</vt:lpstr>
      <vt:lpstr>Office テーマ</vt:lpstr>
      <vt:lpstr>効率的な知見獲得を目指した 大規模数値計算向けスマートIn-situ可視化</vt:lpstr>
      <vt:lpstr>背景</vt:lpstr>
      <vt:lpstr>Smart In-situ Visualization for Large-scale Numerical Simulations Aiming at Efficient Knowledge Acquisition</vt:lpstr>
      <vt:lpstr>High Performance Computing Systems</vt:lpstr>
      <vt:lpstr>In-situ Visualization</vt:lpstr>
      <vt:lpstr>Parallel Rendering </vt:lpstr>
      <vt:lpstr>Interactive Exploration for In-situ Vis.</vt:lpstr>
      <vt:lpstr>In-situ Visualization on HPC</vt:lpstr>
      <vt:lpstr>Smart In-situ Visualization</vt:lpstr>
      <vt:lpstr>In-situ Timestep Selection</vt:lpstr>
      <vt:lpstr>In-situ Timestep Selection</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Conclusion</vt:lpstr>
      <vt:lpstr>Future Works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237</cp:revision>
  <dcterms:created xsi:type="dcterms:W3CDTF">2021-07-14T05:09:14Z</dcterms:created>
  <dcterms:modified xsi:type="dcterms:W3CDTF">2021-09-14T10:10:22Z</dcterms:modified>
</cp:coreProperties>
</file>